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7" r:id="rId2"/>
    <p:sldMasterId id="2147483741" r:id="rId3"/>
  </p:sldMasterIdLst>
  <p:notesMasterIdLst>
    <p:notesMasterId r:id="rId59"/>
  </p:notesMasterIdLst>
  <p:sldIdLst>
    <p:sldId id="3260" r:id="rId4"/>
    <p:sldId id="277" r:id="rId5"/>
    <p:sldId id="3269" r:id="rId6"/>
    <p:sldId id="3237" r:id="rId7"/>
    <p:sldId id="322" r:id="rId8"/>
    <p:sldId id="324" r:id="rId9"/>
    <p:sldId id="337" r:id="rId10"/>
    <p:sldId id="339" r:id="rId11"/>
    <p:sldId id="3234" r:id="rId12"/>
    <p:sldId id="3235" r:id="rId13"/>
    <p:sldId id="3270" r:id="rId14"/>
    <p:sldId id="325" r:id="rId15"/>
    <p:sldId id="349" r:id="rId16"/>
    <p:sldId id="3262" r:id="rId17"/>
    <p:sldId id="3238" r:id="rId18"/>
    <p:sldId id="3239" r:id="rId19"/>
    <p:sldId id="3241" r:id="rId20"/>
    <p:sldId id="3263" r:id="rId21"/>
    <p:sldId id="3243" r:id="rId22"/>
    <p:sldId id="3244" r:id="rId23"/>
    <p:sldId id="3245" r:id="rId24"/>
    <p:sldId id="3246" r:id="rId25"/>
    <p:sldId id="3266" r:id="rId26"/>
    <p:sldId id="3223" r:id="rId27"/>
    <p:sldId id="290" r:id="rId28"/>
    <p:sldId id="3210" r:id="rId29"/>
    <p:sldId id="3209" r:id="rId30"/>
    <p:sldId id="3211" r:id="rId31"/>
    <p:sldId id="3217" r:id="rId32"/>
    <p:sldId id="3207" r:id="rId33"/>
    <p:sldId id="3206" r:id="rId34"/>
    <p:sldId id="3212" r:id="rId35"/>
    <p:sldId id="3213" r:id="rId36"/>
    <p:sldId id="3180" r:id="rId37"/>
    <p:sldId id="3272" r:id="rId38"/>
    <p:sldId id="3273" r:id="rId39"/>
    <p:sldId id="3181" r:id="rId40"/>
    <p:sldId id="3187" r:id="rId41"/>
    <p:sldId id="3215" r:id="rId42"/>
    <p:sldId id="3191" r:id="rId43"/>
    <p:sldId id="3188" r:id="rId44"/>
    <p:sldId id="3194" r:id="rId45"/>
    <p:sldId id="3247" r:id="rId46"/>
    <p:sldId id="3264" r:id="rId47"/>
    <p:sldId id="3249" r:id="rId48"/>
    <p:sldId id="3265" r:id="rId49"/>
    <p:sldId id="3252" r:id="rId50"/>
    <p:sldId id="3253" r:id="rId51"/>
    <p:sldId id="3267" r:id="rId52"/>
    <p:sldId id="3255" r:id="rId53"/>
    <p:sldId id="3268" r:id="rId54"/>
    <p:sldId id="3257" r:id="rId55"/>
    <p:sldId id="3258" r:id="rId56"/>
    <p:sldId id="3274" r:id="rId57"/>
    <p:sldId id="326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9"/>
    <p:restoredTop sz="85366" autoAdjust="0"/>
  </p:normalViewPr>
  <p:slideViewPr>
    <p:cSldViewPr snapToGrid="0" snapToObjects="1">
      <p:cViewPr varScale="1">
        <p:scale>
          <a:sx n="102" d="100"/>
          <a:sy n="102" d="100"/>
        </p:scale>
        <p:origin x="840"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08165-09FE-FA4B-90B5-BA0ECCA5E52B}" type="datetimeFigureOut">
              <a:rPr lang="en-US" smtClean="0"/>
              <a:t>4/25/25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0F87F-A4A4-3C40-93F7-CF72404E4C24}" type="slidenum">
              <a:rPr lang="en-US" smtClean="0"/>
              <a:t>‹#›</a:t>
            </a:fld>
            <a:endParaRPr lang="en-US"/>
          </a:p>
        </p:txBody>
      </p:sp>
    </p:spTree>
    <p:extLst>
      <p:ext uri="{BB962C8B-B14F-4D97-AF65-F5344CB8AC3E}">
        <p14:creationId xmlns:p14="http://schemas.microsoft.com/office/powerpoint/2010/main" val="410999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7AE38-2460-47C0-BA11-9AC7AB08E695}"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663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9002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88987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3BF66-3F5D-5E56-2083-471429931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E9B8D-EB0B-EF14-8D38-7FC569008C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4C5F4D-D139-6A7E-ED29-A3D6E60A3A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30A0A4-A9F9-5291-7212-746F213B0084}"/>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975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0833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637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7607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9834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72484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BD825-CDEF-C7F3-F1F0-ACDDC28B6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46F65-3CA7-57A0-A0DF-FBEF9183AD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F433DF-068E-11C7-4DB7-09F8CB1905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38B88F-01CC-9A56-6257-EFCDD4116A18}"/>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6B07511-A51F-5148-9E86-5F4EE46928A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2499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7AE38-2460-47C0-BA11-9AC7AB08E695}"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AAD4F5-911F-464C-ABD4-55DB136006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19035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C0F87F-A4A4-3C40-93F7-CF72404E4C24}" type="slidenum">
              <a:rPr lang="en-US" smtClean="0"/>
              <a:t>47</a:t>
            </a:fld>
            <a:endParaRPr lang="en-US"/>
          </a:p>
        </p:txBody>
      </p:sp>
    </p:spTree>
    <p:extLst>
      <p:ext uri="{BB962C8B-B14F-4D97-AF65-F5344CB8AC3E}">
        <p14:creationId xmlns:p14="http://schemas.microsoft.com/office/powerpoint/2010/main" val="179895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C0F87F-A4A4-3C40-93F7-CF72404E4C24}" type="slidenum">
              <a:rPr lang="en-US" smtClean="0"/>
              <a:t>48</a:t>
            </a:fld>
            <a:endParaRPr lang="en-US"/>
          </a:p>
        </p:txBody>
      </p:sp>
    </p:spTree>
    <p:extLst>
      <p:ext uri="{BB962C8B-B14F-4D97-AF65-F5344CB8AC3E}">
        <p14:creationId xmlns:p14="http://schemas.microsoft.com/office/powerpoint/2010/main" val="2413264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C0F87F-A4A4-3C40-93F7-CF72404E4C24}" type="slidenum">
              <a:rPr lang="en-US" smtClean="0"/>
              <a:t>50</a:t>
            </a:fld>
            <a:endParaRPr lang="en-US"/>
          </a:p>
        </p:txBody>
      </p:sp>
    </p:spTree>
    <p:extLst>
      <p:ext uri="{BB962C8B-B14F-4D97-AF65-F5344CB8AC3E}">
        <p14:creationId xmlns:p14="http://schemas.microsoft.com/office/powerpoint/2010/main" val="241683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C0F87F-A4A4-3C40-93F7-CF72404E4C24}" type="slidenum">
              <a:rPr lang="en-US" smtClean="0"/>
              <a:t>53</a:t>
            </a:fld>
            <a:endParaRPr lang="en-US"/>
          </a:p>
        </p:txBody>
      </p:sp>
    </p:spTree>
    <p:extLst>
      <p:ext uri="{BB962C8B-B14F-4D97-AF65-F5344CB8AC3E}">
        <p14:creationId xmlns:p14="http://schemas.microsoft.com/office/powerpoint/2010/main" val="365381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7AE38-2460-47C0-BA11-9AC7AB08E695}"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7AE38-2460-47C0-BA11-9AC7AB08E695}"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7AE38-2460-47C0-BA11-9AC7AB08E695}"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7AE38-2460-47C0-BA11-9AC7AB08E695}"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0F87F-A4A4-3C40-93F7-CF72404E4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11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C0F87F-A4A4-3C40-93F7-CF72404E4C24}" type="slidenum">
              <a:rPr lang="en-US" smtClean="0"/>
              <a:t>20</a:t>
            </a:fld>
            <a:endParaRPr lang="en-US"/>
          </a:p>
        </p:txBody>
      </p:sp>
    </p:spTree>
    <p:extLst>
      <p:ext uri="{BB962C8B-B14F-4D97-AF65-F5344CB8AC3E}">
        <p14:creationId xmlns:p14="http://schemas.microsoft.com/office/powerpoint/2010/main" val="710149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0F87F-A4A4-3C40-93F7-CF72404E4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23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3B8A-8AC7-C547-AE9A-06D5B06295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8C0D55-7DE5-3140-8E4A-9973B9245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F51178-246B-8A4C-827F-FFE1E68046D5}"/>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14469929-75B6-E142-BFB9-1B0761069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BE4B-6ED8-0243-96AA-C4A2141484E9}"/>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3366776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6E3C-DF24-FF4A-B28C-96C280CEE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F37CCE-78A4-5E45-9AC3-64D6115E55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039C9-9820-2E45-857D-625FDA1B84F0}"/>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51B1F764-EC65-4B40-B0D8-F2E52925C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5B4E8-B2BD-734E-9FCE-3393E1722AB8}"/>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181130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1D8896-2DEE-4946-9550-8CDF8FB8CC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022A53-EEF0-6041-8AA7-62D84D9AD4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AF531-9453-FC44-930E-FB2CCCD90C72}"/>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5CEC3808-44BE-8E42-B0D9-BCF9ADECC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014F9-AD1E-F542-BDD4-395B9712AC14}"/>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385888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0" name="Rectangle 9"/>
          <p:cNvSpPr/>
          <p:nvPr userDrawn="1"/>
        </p:nvSpPr>
        <p:spPr>
          <a:xfrm>
            <a:off x="1828800" y="6000749"/>
            <a:ext cx="9956800" cy="568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Content Placeholder 4"/>
          <p:cNvSpPr>
            <a:spLocks noGrp="1"/>
          </p:cNvSpPr>
          <p:nvPr>
            <p:ph sz="quarter" idx="10"/>
          </p:nvPr>
        </p:nvSpPr>
        <p:spPr>
          <a:xfrm>
            <a:off x="1488840" y="1462593"/>
            <a:ext cx="4810360" cy="3998941"/>
          </a:xfrm>
          <a:prstGeom prst="rect">
            <a:avLst/>
          </a:prstGeom>
        </p:spPr>
        <p:txBody>
          <a:bodyPr vert="horz" lIns="0" tIns="0" rIns="0" bIns="0"/>
          <a:lstStyle>
            <a:lvl1pPr marL="274320" indent="-274320">
              <a:lnSpc>
                <a:spcPct val="100000"/>
              </a:lnSpc>
              <a:spcBef>
                <a:spcPts val="800"/>
              </a:spcBef>
              <a:spcAft>
                <a:spcPts val="0"/>
              </a:spcAft>
              <a:buClr>
                <a:schemeClr val="accent2"/>
              </a:buClr>
              <a:buSzPct val="100000"/>
              <a:buFont typeface="Arial"/>
              <a:buChar char="•"/>
              <a:defRPr sz="2400" kern="800" spc="70">
                <a:solidFill>
                  <a:srgbClr val="006579"/>
                </a:solidFill>
              </a:defRPr>
            </a:lvl1pPr>
            <a:lvl2pPr marL="548640" indent="-274320">
              <a:lnSpc>
                <a:spcPct val="100000"/>
              </a:lnSpc>
              <a:spcBef>
                <a:spcPts val="800"/>
              </a:spcBef>
              <a:spcAft>
                <a:spcPts val="0"/>
              </a:spcAft>
              <a:buClr>
                <a:schemeClr val="accent4"/>
              </a:buClr>
              <a:buFont typeface="Arial"/>
              <a:buChar char="•"/>
              <a:defRPr sz="2000" kern="800" spc="70">
                <a:solidFill>
                  <a:schemeClr val="accent3"/>
                </a:solidFill>
              </a:defRPr>
            </a:lvl2pPr>
            <a:lvl3pPr marL="731520" indent="-274320">
              <a:lnSpc>
                <a:spcPct val="100000"/>
              </a:lnSpc>
              <a:spcBef>
                <a:spcPts val="800"/>
              </a:spcBef>
              <a:buClr>
                <a:schemeClr val="accent4"/>
              </a:buClr>
              <a:buFont typeface="Arial"/>
              <a:buChar char="•"/>
              <a:defRPr sz="1800" kern="800" spc="70">
                <a:solidFill>
                  <a:schemeClr val="accent3"/>
                </a:solidFill>
              </a:defRPr>
            </a:lvl3pPr>
            <a:lvl4pPr indent="-152400">
              <a:lnSpc>
                <a:spcPts val="2250"/>
              </a:lnSpc>
              <a:spcBef>
                <a:spcPts val="0"/>
              </a:spcBef>
              <a:buClr>
                <a:schemeClr val="accent2"/>
              </a:buClr>
              <a:buFont typeface="Lucida Grande"/>
              <a:buChar char="■"/>
              <a:defRPr sz="1800" kern="800" spc="70">
                <a:solidFill>
                  <a:schemeClr val="accent3"/>
                </a:solidFill>
              </a:defRPr>
            </a:lvl4pPr>
            <a:lvl5pPr indent="-152400">
              <a:lnSpc>
                <a:spcPts val="2250"/>
              </a:lnSpc>
              <a:spcBef>
                <a:spcPts val="0"/>
              </a:spcBef>
              <a:buClr>
                <a:schemeClr val="accent2"/>
              </a:buClr>
              <a:buFont typeface="Lucida Grande"/>
              <a:buChar char="■"/>
              <a:defRPr sz="1800" kern="800" spc="70">
                <a:solidFill>
                  <a:schemeClr val="accent3"/>
                </a:solidFill>
              </a:defRPr>
            </a:lvl5pPr>
          </a:lstStyle>
          <a:p>
            <a:pPr lvl="0"/>
            <a:r>
              <a:rPr lang="en-US"/>
              <a:t>Click to edit Master text styles</a:t>
            </a:r>
          </a:p>
          <a:p>
            <a:pPr lvl="1"/>
            <a:r>
              <a:rPr lang="en-US"/>
              <a:t>Second level</a:t>
            </a:r>
          </a:p>
          <a:p>
            <a:pPr lvl="2"/>
            <a:r>
              <a:rPr lang="en-US"/>
              <a:t>Third level</a:t>
            </a:r>
          </a:p>
        </p:txBody>
      </p:sp>
      <p:pic>
        <p:nvPicPr>
          <p:cNvPr id="6" name="Picture 5" descr="COG_Logo_RGB.png"/>
          <p:cNvPicPr>
            <a:picLocks noChangeAspect="1"/>
          </p:cNvPicPr>
          <p:nvPr userDrawn="1"/>
        </p:nvPicPr>
        <p:blipFill>
          <a:blip r:embed="rId2"/>
          <a:stretch>
            <a:fillRect/>
          </a:stretch>
        </p:blipFill>
        <p:spPr>
          <a:xfrm>
            <a:off x="406400" y="6000747"/>
            <a:ext cx="1312333" cy="568678"/>
          </a:xfrm>
          <a:prstGeom prst="rect">
            <a:avLst/>
          </a:prstGeom>
        </p:spPr>
      </p:pic>
      <p:sp>
        <p:nvSpPr>
          <p:cNvPr id="8" name="Text Placeholder 13"/>
          <p:cNvSpPr>
            <a:spLocks noGrp="1"/>
          </p:cNvSpPr>
          <p:nvPr>
            <p:ph type="body" sz="quarter" idx="12" hasCustomPrompt="1"/>
          </p:nvPr>
        </p:nvSpPr>
        <p:spPr>
          <a:xfrm>
            <a:off x="10957282" y="6223000"/>
            <a:ext cx="387927"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fld id="{2EED0D42-5738-6642-BC13-08D50DCB792D}" type="slidenum">
              <a:rPr lang="en-US" smtClean="0"/>
              <a:pPr lvl="0"/>
              <a:t>‹#›</a:t>
            </a:fld>
            <a:endParaRPr lang="en-US" dirty="0"/>
          </a:p>
        </p:txBody>
      </p:sp>
      <p:pic>
        <p:nvPicPr>
          <p:cNvPr id="9" name="Picture 8" descr="COG_single_line.png"/>
          <p:cNvPicPr>
            <a:picLocks noChangeAspect="1"/>
          </p:cNvPicPr>
          <p:nvPr userDrawn="1"/>
        </p:nvPicPr>
        <p:blipFill>
          <a:blip r:embed="rId3"/>
          <a:stretch>
            <a:fillRect/>
          </a:stretch>
        </p:blipFill>
        <p:spPr>
          <a:xfrm>
            <a:off x="2116669" y="6223001"/>
            <a:ext cx="3015396" cy="130175"/>
          </a:xfrm>
          <a:prstGeom prst="rect">
            <a:avLst/>
          </a:prstGeom>
        </p:spPr>
      </p:pic>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
        <p:nvSpPr>
          <p:cNvPr id="11" name="Content Placeholder 4"/>
          <p:cNvSpPr>
            <a:spLocks noGrp="1"/>
          </p:cNvSpPr>
          <p:nvPr>
            <p:ph sz="quarter" idx="13"/>
          </p:nvPr>
        </p:nvSpPr>
        <p:spPr>
          <a:xfrm>
            <a:off x="6532953" y="1461838"/>
            <a:ext cx="4810360" cy="3998941"/>
          </a:xfrm>
          <a:prstGeom prst="rect">
            <a:avLst/>
          </a:prstGeom>
        </p:spPr>
        <p:txBody>
          <a:bodyPr vert="horz" lIns="0" tIns="0" rIns="0" bIns="0"/>
          <a:lstStyle>
            <a:lvl1pPr marL="274320" indent="-274320">
              <a:lnSpc>
                <a:spcPct val="100000"/>
              </a:lnSpc>
              <a:spcBef>
                <a:spcPts val="800"/>
              </a:spcBef>
              <a:spcAft>
                <a:spcPts val="0"/>
              </a:spcAft>
              <a:buClr>
                <a:schemeClr val="accent2"/>
              </a:buClr>
              <a:buSzPct val="100000"/>
              <a:buFont typeface="Arial"/>
              <a:buChar char="•"/>
              <a:defRPr sz="2400" kern="800" spc="70">
                <a:solidFill>
                  <a:srgbClr val="006579"/>
                </a:solidFill>
              </a:defRPr>
            </a:lvl1pPr>
            <a:lvl2pPr marL="548640" indent="-274320">
              <a:lnSpc>
                <a:spcPct val="100000"/>
              </a:lnSpc>
              <a:spcBef>
                <a:spcPts val="800"/>
              </a:spcBef>
              <a:spcAft>
                <a:spcPts val="0"/>
              </a:spcAft>
              <a:buClr>
                <a:schemeClr val="accent4"/>
              </a:buClr>
              <a:buFont typeface="Arial"/>
              <a:buChar char="•"/>
              <a:defRPr sz="2000" kern="800" spc="70">
                <a:solidFill>
                  <a:schemeClr val="accent3"/>
                </a:solidFill>
              </a:defRPr>
            </a:lvl2pPr>
            <a:lvl3pPr marL="731520" indent="-274320">
              <a:lnSpc>
                <a:spcPct val="100000"/>
              </a:lnSpc>
              <a:spcBef>
                <a:spcPts val="800"/>
              </a:spcBef>
              <a:buClr>
                <a:schemeClr val="accent4"/>
              </a:buClr>
              <a:buFont typeface="Arial"/>
              <a:buChar char="•"/>
              <a:defRPr sz="1800" kern="800" spc="70">
                <a:solidFill>
                  <a:schemeClr val="accent3"/>
                </a:solidFill>
              </a:defRPr>
            </a:lvl3pPr>
            <a:lvl4pPr indent="-152400">
              <a:lnSpc>
                <a:spcPts val="2250"/>
              </a:lnSpc>
              <a:spcBef>
                <a:spcPts val="0"/>
              </a:spcBef>
              <a:buClr>
                <a:schemeClr val="accent2"/>
              </a:buClr>
              <a:buFont typeface="Lucida Grande"/>
              <a:buChar char="■"/>
              <a:defRPr sz="1800" kern="800" spc="70">
                <a:solidFill>
                  <a:schemeClr val="accent3"/>
                </a:solidFill>
              </a:defRPr>
            </a:lvl4pPr>
            <a:lvl5pPr indent="-152400">
              <a:lnSpc>
                <a:spcPts val="2250"/>
              </a:lnSpc>
              <a:spcBef>
                <a:spcPts val="0"/>
              </a:spcBef>
              <a:buClr>
                <a:schemeClr val="accent2"/>
              </a:buClr>
              <a:buFont typeface="Lucida Grande"/>
              <a:buChar char="■"/>
              <a:defRPr sz="1800" kern="800" spc="70">
                <a:solidFill>
                  <a:schemeClr val="accent3"/>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85849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A6489C0-3102-FA45-A037-95D48139A5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5661026"/>
            <a:ext cx="2015067"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Placeholder 1"/>
          <p:cNvSpPr>
            <a:spLocks noGrp="1"/>
          </p:cNvSpPr>
          <p:nvPr>
            <p:ph type="title"/>
          </p:nvPr>
        </p:nvSpPr>
        <p:spPr>
          <a:xfrm>
            <a:off x="406400" y="254000"/>
            <a:ext cx="11379200" cy="5257800"/>
          </a:xfrm>
          <a:prstGeom prst="rect">
            <a:avLst/>
          </a:prstGeom>
          <a:solidFill>
            <a:schemeClr val="tx1"/>
          </a:solidFill>
        </p:spPr>
        <p:txBody>
          <a:bodyPr vert="horz" lIns="508000" tIns="838200" rIns="0" bIns="0" rtlCol="0" anchor="t" anchorCtr="0">
            <a:normAutofit/>
          </a:bodyPr>
          <a:lstStyle>
            <a:lvl1pPr>
              <a:defRPr sz="4800">
                <a:solidFill>
                  <a:srgbClr val="FFFFFF"/>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7073902" y="3765550"/>
            <a:ext cx="4359484" cy="886396"/>
          </a:xfrm>
          <a:prstGeom prst="rect">
            <a:avLst/>
          </a:prstGeom>
        </p:spPr>
        <p:txBody>
          <a:bodyPr vert="horz" wrap="none" lIns="0" tIns="0" rIns="0" bIns="0">
            <a:spAutoFit/>
          </a:bodyPr>
          <a:lstStyle>
            <a:lvl1pPr marL="0" marR="0" indent="0" algn="l" defTabSz="457189" rtl="0" eaLnBrk="1" fontAlgn="auto" latinLnBrk="0" hangingPunct="1">
              <a:lnSpc>
                <a:spcPct val="100000"/>
              </a:lnSpc>
              <a:spcBef>
                <a:spcPts val="1200"/>
              </a:spcBef>
              <a:spcAft>
                <a:spcPts val="0"/>
              </a:spcAft>
              <a:buClr>
                <a:schemeClr val="accent5"/>
              </a:buClr>
              <a:buSzTx/>
              <a:buFontTx/>
              <a:buNone/>
              <a:tabLst/>
              <a:defRPr sz="2400"/>
            </a:lvl1pPr>
          </a:lstStyle>
          <a:p>
            <a:pPr lvl="0"/>
            <a:r>
              <a:rPr lang="en-US"/>
              <a:t>Click to edit Master text styles</a:t>
            </a:r>
          </a:p>
          <a:p>
            <a:pPr lvl="1"/>
            <a:r>
              <a:rPr lang="en-US"/>
              <a:t>Second level</a:t>
            </a:r>
          </a:p>
        </p:txBody>
      </p:sp>
      <p:sp>
        <p:nvSpPr>
          <p:cNvPr id="5" name="Date Placeholder 3">
            <a:extLst>
              <a:ext uri="{FF2B5EF4-FFF2-40B4-BE49-F238E27FC236}">
                <a16:creationId xmlns:a16="http://schemas.microsoft.com/office/drawing/2014/main" id="{884C8055-5E7A-8943-ADC1-C685053D88DC}"/>
              </a:ext>
            </a:extLst>
          </p:cNvPr>
          <p:cNvSpPr>
            <a:spLocks noGrp="1"/>
          </p:cNvSpPr>
          <p:nvPr>
            <p:ph type="dt" sz="half" idx="11"/>
          </p:nvPr>
        </p:nvSpPr>
        <p:spPr>
          <a:xfrm>
            <a:off x="1121834" y="2722563"/>
            <a:ext cx="65" cy="215444"/>
          </a:xfrm>
          <a:prstGeom prst="rect">
            <a:avLst/>
          </a:prstGeom>
        </p:spPr>
        <p:txBody>
          <a:bodyPr vert="horz" wrap="none" lIns="0" tIns="0" rIns="0" bIns="0" numCol="1" anchor="t" anchorCtr="0" compatLnSpc="1">
            <a:prstTxWarp prst="textNoShape">
              <a:avLst/>
            </a:prstTxWarp>
            <a:spAutoFit/>
          </a:bodyPr>
          <a:lstStyle>
            <a:lvl1pPr eaLnBrk="1" hangingPunct="1">
              <a:defRPr sz="1400" b="1">
                <a:solidFill>
                  <a:srgbClr val="FFFFFF"/>
                </a:solidFill>
                <a:latin typeface="Arial" charset="0"/>
                <a:ea typeface="ＭＳ Ｐゴシック" charset="0"/>
                <a:cs typeface="Arial" charset="0"/>
              </a:defRPr>
            </a:lvl1pPr>
          </a:lstStyle>
          <a:p>
            <a:pPr>
              <a:defRPr/>
            </a:pPr>
            <a:endParaRPr lang="en-US"/>
          </a:p>
        </p:txBody>
      </p:sp>
    </p:spTree>
    <p:extLst>
      <p:ext uri="{BB962C8B-B14F-4D97-AF65-F5344CB8AC3E}">
        <p14:creationId xmlns:p14="http://schemas.microsoft.com/office/powerpoint/2010/main" val="1996340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3CC10C-95BB-0A46-9E53-FCF632C8437A}"/>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D6D6D6"/>
              </a:solidFill>
              <a:ea typeface="ＭＳ Ｐゴシック" charset="0"/>
              <a:cs typeface="ＭＳ Ｐゴシック" charset="0"/>
            </a:endParaRPr>
          </a:p>
        </p:txBody>
      </p:sp>
      <p:pic>
        <p:nvPicPr>
          <p:cNvPr id="7" name="Picture 2">
            <a:extLst>
              <a:ext uri="{FF2B5EF4-FFF2-40B4-BE49-F238E27FC236}">
                <a16:creationId xmlns:a16="http://schemas.microsoft.com/office/drawing/2014/main" id="{6F1F8415-2A3F-844E-8C71-01E7C34510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10"/>
          </p:nvPr>
        </p:nvSpPr>
        <p:spPr>
          <a:xfrm>
            <a:off x="1488840" y="1462592"/>
            <a:ext cx="9677416" cy="3998941"/>
          </a:xfrm>
          <a:prstGeom prst="rect">
            <a:avLst/>
          </a:prstGeom>
        </p:spPr>
        <p:txBody>
          <a:bodyPr vert="horz" lIns="0" tIns="0" rIns="0" bIns="0"/>
          <a:lstStyle>
            <a:lvl1pPr marL="274313" indent="-274313">
              <a:lnSpc>
                <a:spcPct val="100000"/>
              </a:lnSpc>
              <a:spcBef>
                <a:spcPts val="800"/>
              </a:spcBef>
              <a:spcAft>
                <a:spcPts val="0"/>
              </a:spcAft>
              <a:buClr>
                <a:schemeClr val="accent2"/>
              </a:buClr>
              <a:buSzPct val="100000"/>
              <a:buFont typeface="Arial"/>
              <a:buChar char="•"/>
              <a:defRPr sz="3200" kern="800" spc="71">
                <a:solidFill>
                  <a:schemeClr val="tx1"/>
                </a:solidFill>
              </a:defRPr>
            </a:lvl1pPr>
            <a:lvl2pPr marL="548626" indent="-274313">
              <a:lnSpc>
                <a:spcPct val="100000"/>
              </a:lnSpc>
              <a:spcBef>
                <a:spcPts val="800"/>
              </a:spcBef>
              <a:spcAft>
                <a:spcPts val="0"/>
              </a:spcAft>
              <a:buClr>
                <a:schemeClr val="accent4"/>
              </a:buClr>
              <a:buFont typeface="Arial"/>
              <a:buChar char="•"/>
              <a:defRPr sz="2800" kern="800" spc="71">
                <a:solidFill>
                  <a:schemeClr val="accent3"/>
                </a:solidFill>
              </a:defRPr>
            </a:lvl2pPr>
            <a:lvl3pPr marL="731502" indent="-274313">
              <a:lnSpc>
                <a:spcPct val="100000"/>
              </a:lnSpc>
              <a:spcBef>
                <a:spcPts val="800"/>
              </a:spcBef>
              <a:buClr>
                <a:schemeClr val="accent4"/>
              </a:buClr>
              <a:buFont typeface="Arial"/>
              <a:buChar char="•"/>
              <a:defRPr sz="2400" kern="800" spc="71">
                <a:solidFill>
                  <a:schemeClr val="accent3"/>
                </a:solidFill>
              </a:defRPr>
            </a:lvl3pPr>
            <a:lvl4pPr indent="-152396">
              <a:lnSpc>
                <a:spcPts val="2251"/>
              </a:lnSpc>
              <a:spcBef>
                <a:spcPts val="0"/>
              </a:spcBef>
              <a:buClr>
                <a:schemeClr val="accent2"/>
              </a:buClr>
              <a:buFont typeface="Lucida Grande"/>
              <a:buChar char="■"/>
              <a:defRPr sz="1800" kern="800" spc="71">
                <a:solidFill>
                  <a:schemeClr val="accent3"/>
                </a:solidFill>
              </a:defRPr>
            </a:lvl4pPr>
            <a:lvl5pPr indent="-152396">
              <a:lnSpc>
                <a:spcPts val="2251"/>
              </a:lnSpc>
              <a:spcBef>
                <a:spcPts val="0"/>
              </a:spcBef>
              <a:buClr>
                <a:schemeClr val="accent2"/>
              </a:buClr>
              <a:buFont typeface="Lucida Grande"/>
              <a:buChar char="■"/>
              <a:defRPr sz="1800" kern="800" spc="71">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3"/>
          <p:cNvSpPr>
            <a:spLocks noGrp="1"/>
          </p:cNvSpPr>
          <p:nvPr>
            <p:ph type="body" sz="quarter" idx="12"/>
          </p:nvPr>
        </p:nvSpPr>
        <p:spPr>
          <a:xfrm>
            <a:off x="10957282" y="6223000"/>
            <a:ext cx="169490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184996724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EFEED-0E3F-D741-938A-8BDA98CE7886}"/>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D6D6D6"/>
              </a:solidFill>
              <a:ea typeface="ＭＳ Ｐゴシック" charset="0"/>
              <a:cs typeface="ＭＳ Ｐゴシック" charset="0"/>
            </a:endParaRPr>
          </a:p>
        </p:txBody>
      </p:sp>
      <p:pic>
        <p:nvPicPr>
          <p:cNvPr id="7" name="Picture 2">
            <a:extLst>
              <a:ext uri="{FF2B5EF4-FFF2-40B4-BE49-F238E27FC236}">
                <a16:creationId xmlns:a16="http://schemas.microsoft.com/office/drawing/2014/main" id="{4A835707-DED3-994E-9E13-791F6D9938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10"/>
          </p:nvPr>
        </p:nvSpPr>
        <p:spPr>
          <a:xfrm>
            <a:off x="1488840" y="1462592"/>
            <a:ext cx="4810360" cy="3998941"/>
          </a:xfrm>
          <a:prstGeom prst="rect">
            <a:avLst/>
          </a:prstGeom>
        </p:spPr>
        <p:txBody>
          <a:bodyPr vert="horz" lIns="0" tIns="0" rIns="0" bIns="0"/>
          <a:lstStyle>
            <a:lvl1pPr marL="274313" indent="-274313">
              <a:lnSpc>
                <a:spcPct val="100000"/>
              </a:lnSpc>
              <a:spcBef>
                <a:spcPts val="800"/>
              </a:spcBef>
              <a:spcAft>
                <a:spcPts val="0"/>
              </a:spcAft>
              <a:buClr>
                <a:schemeClr val="accent2"/>
              </a:buClr>
              <a:buSzPct val="100000"/>
              <a:buFont typeface="Arial"/>
              <a:buChar char="•"/>
              <a:defRPr sz="2400" kern="800" spc="71">
                <a:solidFill>
                  <a:srgbClr val="006579"/>
                </a:solidFill>
              </a:defRPr>
            </a:lvl1pPr>
            <a:lvl2pPr marL="548626" indent="-274313">
              <a:lnSpc>
                <a:spcPct val="100000"/>
              </a:lnSpc>
              <a:spcBef>
                <a:spcPts val="800"/>
              </a:spcBef>
              <a:spcAft>
                <a:spcPts val="0"/>
              </a:spcAft>
              <a:buClr>
                <a:schemeClr val="accent4"/>
              </a:buClr>
              <a:buFont typeface="Arial"/>
              <a:buChar char="•"/>
              <a:defRPr sz="2000" kern="800" spc="71">
                <a:solidFill>
                  <a:schemeClr val="accent3"/>
                </a:solidFill>
              </a:defRPr>
            </a:lvl2pPr>
            <a:lvl3pPr marL="731502" indent="-274313">
              <a:lnSpc>
                <a:spcPct val="100000"/>
              </a:lnSpc>
              <a:spcBef>
                <a:spcPts val="800"/>
              </a:spcBef>
              <a:buClr>
                <a:schemeClr val="accent4"/>
              </a:buClr>
              <a:buFont typeface="Arial"/>
              <a:buChar char="•"/>
              <a:defRPr sz="1800" kern="800" spc="71">
                <a:solidFill>
                  <a:schemeClr val="accent3"/>
                </a:solidFill>
              </a:defRPr>
            </a:lvl3pPr>
            <a:lvl4pPr indent="-152396">
              <a:lnSpc>
                <a:spcPts val="2251"/>
              </a:lnSpc>
              <a:spcBef>
                <a:spcPts val="0"/>
              </a:spcBef>
              <a:buClr>
                <a:schemeClr val="accent2"/>
              </a:buClr>
              <a:buFont typeface="Lucida Grande"/>
              <a:buChar char="■"/>
              <a:defRPr sz="1800" kern="800" spc="71">
                <a:solidFill>
                  <a:schemeClr val="accent3"/>
                </a:solidFill>
              </a:defRPr>
            </a:lvl4pPr>
            <a:lvl5pPr indent="-152396">
              <a:lnSpc>
                <a:spcPts val="2251"/>
              </a:lnSpc>
              <a:spcBef>
                <a:spcPts val="0"/>
              </a:spcBef>
              <a:buClr>
                <a:schemeClr val="accent2"/>
              </a:buClr>
              <a:buFont typeface="Lucida Grande"/>
              <a:buChar char="■"/>
              <a:defRPr sz="1800" kern="800" spc="71">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3"/>
          <p:cNvSpPr>
            <a:spLocks noGrp="1"/>
          </p:cNvSpPr>
          <p:nvPr>
            <p:ph type="body" sz="quarter" idx="12"/>
          </p:nvPr>
        </p:nvSpPr>
        <p:spPr>
          <a:xfrm>
            <a:off x="10957282" y="6223000"/>
            <a:ext cx="169490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
        <p:nvSpPr>
          <p:cNvPr id="11" name="Content Placeholder 4"/>
          <p:cNvSpPr>
            <a:spLocks noGrp="1"/>
          </p:cNvSpPr>
          <p:nvPr>
            <p:ph sz="quarter" idx="13"/>
          </p:nvPr>
        </p:nvSpPr>
        <p:spPr>
          <a:xfrm>
            <a:off x="6532953" y="1461838"/>
            <a:ext cx="4810360" cy="3998941"/>
          </a:xfrm>
          <a:prstGeom prst="rect">
            <a:avLst/>
          </a:prstGeom>
        </p:spPr>
        <p:txBody>
          <a:bodyPr vert="horz" lIns="0" tIns="0" rIns="0" bIns="0"/>
          <a:lstStyle>
            <a:lvl1pPr marL="274313" indent="-274313">
              <a:lnSpc>
                <a:spcPct val="100000"/>
              </a:lnSpc>
              <a:spcBef>
                <a:spcPts val="800"/>
              </a:spcBef>
              <a:spcAft>
                <a:spcPts val="0"/>
              </a:spcAft>
              <a:buClr>
                <a:schemeClr val="accent2"/>
              </a:buClr>
              <a:buSzPct val="100000"/>
              <a:buFont typeface="Arial"/>
              <a:buChar char="•"/>
              <a:defRPr sz="2400" kern="800" spc="71">
                <a:solidFill>
                  <a:srgbClr val="006579"/>
                </a:solidFill>
              </a:defRPr>
            </a:lvl1pPr>
            <a:lvl2pPr marL="548626" indent="-274313">
              <a:lnSpc>
                <a:spcPct val="100000"/>
              </a:lnSpc>
              <a:spcBef>
                <a:spcPts val="800"/>
              </a:spcBef>
              <a:spcAft>
                <a:spcPts val="0"/>
              </a:spcAft>
              <a:buClr>
                <a:schemeClr val="accent4"/>
              </a:buClr>
              <a:buFont typeface="Arial"/>
              <a:buChar char="•"/>
              <a:defRPr sz="2000" kern="800" spc="71">
                <a:solidFill>
                  <a:schemeClr val="accent3"/>
                </a:solidFill>
              </a:defRPr>
            </a:lvl2pPr>
            <a:lvl3pPr marL="731502" indent="-274313">
              <a:lnSpc>
                <a:spcPct val="100000"/>
              </a:lnSpc>
              <a:spcBef>
                <a:spcPts val="800"/>
              </a:spcBef>
              <a:buClr>
                <a:schemeClr val="accent4"/>
              </a:buClr>
              <a:buFont typeface="Arial"/>
              <a:buChar char="•"/>
              <a:defRPr sz="1800" kern="800" spc="71">
                <a:solidFill>
                  <a:schemeClr val="accent3"/>
                </a:solidFill>
              </a:defRPr>
            </a:lvl3pPr>
            <a:lvl4pPr indent="-152396">
              <a:lnSpc>
                <a:spcPts val="2251"/>
              </a:lnSpc>
              <a:spcBef>
                <a:spcPts val="0"/>
              </a:spcBef>
              <a:buClr>
                <a:schemeClr val="accent2"/>
              </a:buClr>
              <a:buFont typeface="Lucida Grande"/>
              <a:buChar char="■"/>
              <a:defRPr sz="1800" kern="800" spc="71">
                <a:solidFill>
                  <a:schemeClr val="accent3"/>
                </a:solidFill>
              </a:defRPr>
            </a:lvl4pPr>
            <a:lvl5pPr indent="-152396">
              <a:lnSpc>
                <a:spcPts val="2251"/>
              </a:lnSpc>
              <a:spcBef>
                <a:spcPts val="0"/>
              </a:spcBef>
              <a:buClr>
                <a:schemeClr val="accent2"/>
              </a:buClr>
              <a:buFont typeface="Lucida Grande"/>
              <a:buChar char="■"/>
              <a:defRPr sz="1800" kern="800" spc="71">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64163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7E766C-3F67-DE4E-952C-4DB389411096}"/>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D6D6D6"/>
              </a:solidFill>
              <a:ea typeface="ＭＳ Ｐゴシック" charset="0"/>
              <a:cs typeface="ＭＳ Ｐゴシック" charset="0"/>
            </a:endParaRPr>
          </a:p>
        </p:txBody>
      </p:sp>
      <p:pic>
        <p:nvPicPr>
          <p:cNvPr id="7" name="Picture 2">
            <a:extLst>
              <a:ext uri="{FF2B5EF4-FFF2-40B4-BE49-F238E27FC236}">
                <a16:creationId xmlns:a16="http://schemas.microsoft.com/office/drawing/2014/main" id="{FD6DC668-12A1-F249-91AD-4EB0E222D8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10"/>
          </p:nvPr>
        </p:nvSpPr>
        <p:spPr>
          <a:xfrm>
            <a:off x="1488840" y="1462592"/>
            <a:ext cx="4810360" cy="3998941"/>
          </a:xfrm>
          <a:prstGeom prst="rect">
            <a:avLst/>
          </a:prstGeom>
        </p:spPr>
        <p:txBody>
          <a:bodyPr vert="horz" lIns="0" tIns="0" rIns="0" bIns="0"/>
          <a:lstStyle>
            <a:lvl1pPr marL="0" indent="-274313">
              <a:lnSpc>
                <a:spcPct val="100000"/>
              </a:lnSpc>
              <a:spcBef>
                <a:spcPts val="800"/>
              </a:spcBef>
              <a:spcAft>
                <a:spcPts val="0"/>
              </a:spcAft>
              <a:buClr>
                <a:schemeClr val="accent2"/>
              </a:buClr>
              <a:buSzPct val="100000"/>
              <a:buFont typeface="Arial"/>
              <a:buChar char="•"/>
              <a:defRPr sz="2400" kern="800" spc="71">
                <a:solidFill>
                  <a:schemeClr val="accent3"/>
                </a:solidFill>
              </a:defRPr>
            </a:lvl1pPr>
            <a:lvl2pPr marL="548626" indent="-274313">
              <a:lnSpc>
                <a:spcPct val="100000"/>
              </a:lnSpc>
              <a:spcBef>
                <a:spcPts val="800"/>
              </a:spcBef>
              <a:spcAft>
                <a:spcPts val="0"/>
              </a:spcAft>
              <a:buClr>
                <a:schemeClr val="accent4"/>
              </a:buClr>
              <a:buFont typeface="Arial"/>
              <a:buChar char="•"/>
              <a:defRPr sz="2000" kern="800" spc="71">
                <a:solidFill>
                  <a:schemeClr val="accent3"/>
                </a:solidFill>
              </a:defRPr>
            </a:lvl2pPr>
            <a:lvl3pPr marL="731502" indent="-274313">
              <a:lnSpc>
                <a:spcPct val="100000"/>
              </a:lnSpc>
              <a:spcBef>
                <a:spcPts val="800"/>
              </a:spcBef>
              <a:buClr>
                <a:schemeClr val="accent4"/>
              </a:buClr>
              <a:buFont typeface="Arial"/>
              <a:buChar char="•"/>
              <a:defRPr sz="1800" kern="800" spc="71">
                <a:solidFill>
                  <a:schemeClr val="accent3"/>
                </a:solidFill>
              </a:defRPr>
            </a:lvl3pPr>
            <a:lvl4pPr indent="-152396">
              <a:lnSpc>
                <a:spcPts val="2251"/>
              </a:lnSpc>
              <a:spcBef>
                <a:spcPts val="0"/>
              </a:spcBef>
              <a:buClr>
                <a:schemeClr val="accent2"/>
              </a:buClr>
              <a:buFont typeface="Lucida Grande"/>
              <a:buChar char="■"/>
              <a:defRPr sz="1800" kern="800" spc="71">
                <a:solidFill>
                  <a:schemeClr val="accent3"/>
                </a:solidFill>
              </a:defRPr>
            </a:lvl4pPr>
            <a:lvl5pPr indent="-152396">
              <a:lnSpc>
                <a:spcPts val="2251"/>
              </a:lnSpc>
              <a:spcBef>
                <a:spcPts val="0"/>
              </a:spcBef>
              <a:buClr>
                <a:schemeClr val="accent2"/>
              </a:buClr>
              <a:buFont typeface="Lucida Grande"/>
              <a:buChar char="■"/>
              <a:defRPr sz="1800" kern="800" spc="71">
                <a:solidFill>
                  <a:schemeClr val="accent3"/>
                </a:solidFill>
              </a:defRPr>
            </a:lvl5pPr>
          </a:lstStyle>
          <a:p>
            <a:pPr lvl="0"/>
            <a:r>
              <a:rPr lang="en-US"/>
              <a:t>Click to edit Master text styles</a:t>
            </a:r>
          </a:p>
          <a:p>
            <a:pPr lvl="1"/>
            <a:r>
              <a:rPr lang="en-US"/>
              <a:t>Second level</a:t>
            </a:r>
          </a:p>
          <a:p>
            <a:pPr lvl="2"/>
            <a:r>
              <a:rPr lang="en-US"/>
              <a:t>Third level</a:t>
            </a:r>
          </a:p>
        </p:txBody>
      </p:sp>
      <p:sp>
        <p:nvSpPr>
          <p:cNvPr id="8" name="Text Placeholder 13"/>
          <p:cNvSpPr>
            <a:spLocks noGrp="1"/>
          </p:cNvSpPr>
          <p:nvPr>
            <p:ph type="body" sz="quarter" idx="12"/>
          </p:nvPr>
        </p:nvSpPr>
        <p:spPr>
          <a:xfrm>
            <a:off x="10957282" y="6223000"/>
            <a:ext cx="1835973" cy="153888"/>
          </a:xfrm>
          <a:prstGeom prst="rect">
            <a:avLst/>
          </a:prstGeom>
        </p:spPr>
        <p:txBody>
          <a:bodyPr vert="horz" wrap="none" lIns="0" tIns="0" rIns="0" bIns="0">
            <a:spAutoFit/>
          </a:bodyPr>
          <a:lstStyle>
            <a:lvl1pPr>
              <a:lnSpc>
                <a:spcPct val="100000"/>
              </a:lnSpc>
              <a:spcBef>
                <a:spcPts val="0"/>
              </a:spcBef>
              <a:defRPr sz="1000" b="1"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
        <p:nvSpPr>
          <p:cNvPr id="3" name="Chart Placeholder 2"/>
          <p:cNvSpPr>
            <a:spLocks noGrp="1"/>
          </p:cNvSpPr>
          <p:nvPr>
            <p:ph type="chart" sz="quarter" idx="13"/>
          </p:nvPr>
        </p:nvSpPr>
        <p:spPr>
          <a:xfrm>
            <a:off x="6502400" y="1447800"/>
            <a:ext cx="4775200" cy="4038600"/>
          </a:xfrm>
          <a:prstGeom prst="rect">
            <a:avLst/>
          </a:prstGeom>
        </p:spPr>
        <p:txBody>
          <a:bodyPr vert="horz"/>
          <a:lstStyle/>
          <a:p>
            <a:pPr lvl="0"/>
            <a:r>
              <a:rPr lang="en-US" noProof="0" dirty="0"/>
              <a:t>Click icon to add chart</a:t>
            </a:r>
          </a:p>
        </p:txBody>
      </p:sp>
    </p:spTree>
    <p:extLst>
      <p:ext uri="{BB962C8B-B14F-4D97-AF65-F5344CB8AC3E}">
        <p14:creationId xmlns:p14="http://schemas.microsoft.com/office/powerpoint/2010/main" val="64529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6A35B-C22D-914A-8E4D-090953E64EE9}"/>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D6D6D6"/>
              </a:solidFill>
              <a:ea typeface="ＭＳ Ｐゴシック" charset="0"/>
              <a:cs typeface="ＭＳ Ｐゴシック" charset="0"/>
            </a:endParaRPr>
          </a:p>
        </p:txBody>
      </p:sp>
      <p:pic>
        <p:nvPicPr>
          <p:cNvPr id="5" name="Picture 2">
            <a:extLst>
              <a:ext uri="{FF2B5EF4-FFF2-40B4-BE49-F238E27FC236}">
                <a16:creationId xmlns:a16="http://schemas.microsoft.com/office/drawing/2014/main" id="{1A10BF65-73A3-C341-A72F-D655640480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13"/>
          <p:cNvSpPr>
            <a:spLocks noGrp="1"/>
          </p:cNvSpPr>
          <p:nvPr>
            <p:ph type="body" sz="quarter" idx="12"/>
          </p:nvPr>
        </p:nvSpPr>
        <p:spPr>
          <a:xfrm>
            <a:off x="10957282" y="6223000"/>
            <a:ext cx="169490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1293781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D21C9-8EB9-504B-9571-267D9C55E85E}"/>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D6D6D6"/>
              </a:solidFill>
              <a:ea typeface="ＭＳ Ｐゴシック" charset="0"/>
              <a:cs typeface="ＭＳ Ｐゴシック" charset="0"/>
            </a:endParaRPr>
          </a:p>
        </p:txBody>
      </p:sp>
      <p:pic>
        <p:nvPicPr>
          <p:cNvPr id="3" name="Picture 2">
            <a:extLst>
              <a:ext uri="{FF2B5EF4-FFF2-40B4-BE49-F238E27FC236}">
                <a16:creationId xmlns:a16="http://schemas.microsoft.com/office/drawing/2014/main" id="{EC4953C3-6158-8440-AC50-0B8036FFB0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198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parator 1">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E76FF82-11BD-684F-B602-901D8B6272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Placeholder 1"/>
          <p:cNvSpPr>
            <a:spLocks noGrp="1"/>
          </p:cNvSpPr>
          <p:nvPr>
            <p:ph type="title"/>
          </p:nvPr>
        </p:nvSpPr>
        <p:spPr>
          <a:xfrm>
            <a:off x="406400" y="304800"/>
            <a:ext cx="11379200" cy="5613400"/>
          </a:xfrm>
          <a:prstGeom prst="rect">
            <a:avLst/>
          </a:prstGeom>
          <a:solidFill>
            <a:schemeClr val="tx2"/>
          </a:solidFill>
        </p:spPr>
        <p:txBody>
          <a:bodyPr vert="horz" lIns="1270000" tIns="1092200" rIns="0" bIns="0" rtlCol="0" anchor="t" anchorCtr="0">
            <a:normAutofit/>
          </a:bodyPr>
          <a:lstStyle>
            <a:lvl1pPr>
              <a:defRPr sz="3200" b="1" i="0">
                <a:solidFill>
                  <a:schemeClr val="tx1"/>
                </a:solidFill>
                <a:latin typeface="Arial"/>
                <a:cs typeface="Arial"/>
              </a:defRPr>
            </a:lvl1pPr>
          </a:lstStyle>
          <a:p>
            <a:r>
              <a:rPr lang="en-US"/>
              <a:t>Click to edit Master title style</a:t>
            </a:r>
            <a:endParaRPr lang="en-US" dirty="0"/>
          </a:p>
        </p:txBody>
      </p:sp>
      <p:sp>
        <p:nvSpPr>
          <p:cNvPr id="7" name="Text Placeholder 13"/>
          <p:cNvSpPr>
            <a:spLocks noGrp="1"/>
          </p:cNvSpPr>
          <p:nvPr>
            <p:ph type="body" sz="quarter" idx="12"/>
          </p:nvPr>
        </p:nvSpPr>
        <p:spPr>
          <a:xfrm>
            <a:off x="10957282" y="6223000"/>
            <a:ext cx="169490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2836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0808-F562-3840-830F-56FA112ACA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A99A0-136F-6D49-B02E-24A3708BAC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8C645-65A9-CF47-A5F7-916D17221F9A}"/>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F86D5421-4C16-FB40-8207-5B0F0F7D5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E1F1F-EA4F-F742-8D78-03179F853F19}"/>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1099572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parator 2">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2EFE2D1-3798-D945-AB6D-A9CB255E1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Placeholder 1"/>
          <p:cNvSpPr>
            <a:spLocks noGrp="1"/>
          </p:cNvSpPr>
          <p:nvPr>
            <p:ph type="title"/>
          </p:nvPr>
        </p:nvSpPr>
        <p:spPr>
          <a:xfrm>
            <a:off x="406400" y="304800"/>
            <a:ext cx="11379200" cy="5613400"/>
          </a:xfrm>
          <a:prstGeom prst="rect">
            <a:avLst/>
          </a:prstGeom>
          <a:solidFill>
            <a:schemeClr val="bg2"/>
          </a:solidFill>
        </p:spPr>
        <p:txBody>
          <a:bodyPr vert="horz" lIns="1270000" tIns="1092200" rIns="0" bIns="0" rtlCol="0" anchor="t" anchorCtr="0">
            <a:normAutofit/>
          </a:bodyPr>
          <a:lstStyle>
            <a:lvl1pPr>
              <a:defRPr sz="3200" b="1" i="0">
                <a:solidFill>
                  <a:schemeClr val="tx1"/>
                </a:solidFill>
                <a:latin typeface="Arial"/>
                <a:cs typeface="Arial"/>
              </a:defRPr>
            </a:lvl1pPr>
          </a:lstStyle>
          <a:p>
            <a:r>
              <a:rPr lang="en-US"/>
              <a:t>Click to edit Master title style</a:t>
            </a:r>
            <a:endParaRPr lang="en-US" dirty="0"/>
          </a:p>
        </p:txBody>
      </p:sp>
      <p:sp>
        <p:nvSpPr>
          <p:cNvPr id="7" name="Text Placeholder 13"/>
          <p:cNvSpPr>
            <a:spLocks noGrp="1"/>
          </p:cNvSpPr>
          <p:nvPr>
            <p:ph type="body" sz="quarter" idx="12"/>
          </p:nvPr>
        </p:nvSpPr>
        <p:spPr>
          <a:xfrm>
            <a:off x="10957282" y="6223000"/>
            <a:ext cx="169490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943201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parator 3">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F28528C-8D65-B54C-9320-8F35396014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Placeholder 1"/>
          <p:cNvSpPr>
            <a:spLocks noGrp="1"/>
          </p:cNvSpPr>
          <p:nvPr>
            <p:ph type="title"/>
          </p:nvPr>
        </p:nvSpPr>
        <p:spPr>
          <a:xfrm>
            <a:off x="406400" y="304800"/>
            <a:ext cx="11379200" cy="5613400"/>
          </a:xfrm>
          <a:prstGeom prst="rect">
            <a:avLst/>
          </a:prstGeom>
          <a:solidFill>
            <a:schemeClr val="bg1"/>
          </a:solidFill>
        </p:spPr>
        <p:txBody>
          <a:bodyPr vert="horz" lIns="1270000" tIns="1092200" rIns="0" bIns="0" rtlCol="0" anchor="t" anchorCtr="0">
            <a:normAutofit/>
          </a:bodyPr>
          <a:lstStyle>
            <a:lvl1pPr>
              <a:defRPr sz="3200" b="1" i="0">
                <a:solidFill>
                  <a:schemeClr val="tx1"/>
                </a:solidFill>
                <a:latin typeface="Arial"/>
                <a:cs typeface="Arial"/>
              </a:defRPr>
            </a:lvl1pPr>
          </a:lstStyle>
          <a:p>
            <a:r>
              <a:rPr lang="en-US"/>
              <a:t>Click to edit Master title style</a:t>
            </a:r>
            <a:endParaRPr lang="en-US" dirty="0"/>
          </a:p>
        </p:txBody>
      </p:sp>
      <p:sp>
        <p:nvSpPr>
          <p:cNvPr id="7" name="Text Placeholder 13"/>
          <p:cNvSpPr>
            <a:spLocks noGrp="1"/>
          </p:cNvSpPr>
          <p:nvPr>
            <p:ph type="body" sz="quarter" idx="12"/>
          </p:nvPr>
        </p:nvSpPr>
        <p:spPr>
          <a:xfrm>
            <a:off x="10957282" y="6223000"/>
            <a:ext cx="1694909"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89409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63BC-E677-3351-CC4F-8EC63F2E9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01E5F0-F499-6823-9C30-CCA218EE1CEE}"/>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11325-0262-254C-6F57-A52498A4070C}"/>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C0EBD-6D63-6039-CBAC-5EEE82129B8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176283-7CB1-03C6-980B-D680BF19D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62488-62CE-CC08-14D8-CE5D49FC7105}"/>
              </a:ext>
            </a:extLst>
          </p:cNvPr>
          <p:cNvSpPr>
            <a:spLocks noGrp="1"/>
          </p:cNvSpPr>
          <p:nvPr>
            <p:ph type="sldNum" sz="quarter" idx="12"/>
          </p:nvPr>
        </p:nvSpPr>
        <p:spPr/>
        <p:txBody>
          <a:bodyPr/>
          <a:lstStyle/>
          <a:p>
            <a:fld id="{9701884C-8C24-9246-ACF3-140A34797A03}" type="slidenum">
              <a:rPr lang="en-US" smtClean="0"/>
              <a:t>‹#›</a:t>
            </a:fld>
            <a:endParaRPr lang="en-US"/>
          </a:p>
        </p:txBody>
      </p:sp>
    </p:spTree>
    <p:extLst>
      <p:ext uri="{BB962C8B-B14F-4D97-AF65-F5344CB8AC3E}">
        <p14:creationId xmlns:p14="http://schemas.microsoft.com/office/powerpoint/2010/main" val="265848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5" descr="A picture containing black, looking, sitting, white&#10;&#10;Description generated with very high confidence">
            <a:extLst>
              <a:ext uri="{FF2B5EF4-FFF2-40B4-BE49-F238E27FC236}">
                <a16:creationId xmlns:a16="http://schemas.microsoft.com/office/drawing/2014/main" id="{B243A3E5-0A19-1444-B320-CEEFD89F4C86}"/>
              </a:ext>
            </a:extLst>
          </p:cNvPr>
          <p:cNvPicPr>
            <a:picLocks noChangeAspect="1"/>
          </p:cNvPicPr>
          <p:nvPr userDrawn="1"/>
        </p:nvPicPr>
        <p:blipFill>
          <a:blip r:embed="rId2"/>
          <a:stretch>
            <a:fillRect/>
          </a:stretch>
        </p:blipFill>
        <p:spPr>
          <a:xfrm>
            <a:off x="0" y="1361"/>
            <a:ext cx="12199257" cy="6862535"/>
          </a:xfrm>
          <a:prstGeom prst="rect">
            <a:avLst/>
          </a:prstGeom>
        </p:spPr>
      </p:pic>
      <p:sp>
        <p:nvSpPr>
          <p:cNvPr id="2" name="Title 1"/>
          <p:cNvSpPr>
            <a:spLocks noGrp="1"/>
          </p:cNvSpPr>
          <p:nvPr>
            <p:ph type="title" hasCustomPrompt="1"/>
          </p:nvPr>
        </p:nvSpPr>
        <p:spPr>
          <a:xfrm>
            <a:off x="5615609" y="1451113"/>
            <a:ext cx="5764696" cy="496957"/>
          </a:xfrm>
        </p:spPr>
        <p:txBody>
          <a:bodyPr>
            <a:no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5615609" y="2951922"/>
            <a:ext cx="5764696" cy="864704"/>
          </a:xfrm>
        </p:spPr>
        <p:txBody>
          <a:bodyPr anchor="b">
            <a:normAutofit/>
          </a:bodyPr>
          <a:lstStyle>
            <a:lvl1pPr marL="0" indent="0" algn="ctr">
              <a:buFontTx/>
              <a:buNone/>
              <a:defRPr sz="2800">
                <a:solidFill>
                  <a:schemeClr val="bg1"/>
                </a:solidFill>
                <a:latin typeface="Arial" panose="020B0604020202020204" pitchFamily="34" charset="0"/>
                <a:cs typeface="Arial" panose="020B0604020202020204" pitchFamily="34" charset="0"/>
              </a:defRPr>
            </a:lvl1pPr>
            <a:lvl2pPr marL="457200" indent="0">
              <a:buFontTx/>
              <a:buNone/>
              <a:defRPr sz="1800">
                <a:solidFill>
                  <a:schemeClr val="bg1"/>
                </a:solidFill>
                <a:latin typeface="Arial" panose="020B0604020202020204" pitchFamily="34" charset="0"/>
                <a:cs typeface="Arial" panose="020B0604020202020204" pitchFamily="34" charset="0"/>
              </a:defRPr>
            </a:lvl2pPr>
            <a:lvl3pPr marL="914400" indent="0">
              <a:buFontTx/>
              <a:buNone/>
              <a:defRPr sz="1800">
                <a:solidFill>
                  <a:schemeClr val="bg1"/>
                </a:solidFill>
                <a:latin typeface="Arial" panose="020B0604020202020204" pitchFamily="34" charset="0"/>
                <a:cs typeface="Arial" panose="020B0604020202020204" pitchFamily="34" charset="0"/>
              </a:defRPr>
            </a:lvl3pPr>
            <a:lvl4pPr marL="1371600" indent="0">
              <a:buFontTx/>
              <a:buNone/>
              <a:defRPr sz="1800">
                <a:solidFill>
                  <a:schemeClr val="bg1"/>
                </a:solidFill>
                <a:latin typeface="Arial" panose="020B0604020202020204" pitchFamily="34" charset="0"/>
                <a:cs typeface="Arial" panose="020B0604020202020204" pitchFamily="34" charset="0"/>
              </a:defRPr>
            </a:lvl4pPr>
            <a:lvl5pPr marL="1828800" indent="0">
              <a:buFontTx/>
              <a:buNone/>
              <a:defRPr sz="1800">
                <a:solidFill>
                  <a:schemeClr val="bg1"/>
                </a:solidFill>
                <a:latin typeface="Arial" panose="020B0604020202020204" pitchFamily="34" charset="0"/>
                <a:cs typeface="Arial" panose="020B0604020202020204" pitchFamily="34" charset="0"/>
              </a:defRPr>
            </a:lvl5pPr>
          </a:lstStyle>
          <a:p>
            <a:pPr lvl="0"/>
            <a:r>
              <a:rPr lang="en-US" dirty="0"/>
              <a:t>Click to add subtitle/date</a:t>
            </a:r>
          </a:p>
        </p:txBody>
      </p:sp>
    </p:spTree>
    <p:extLst>
      <p:ext uri="{BB962C8B-B14F-4D97-AF65-F5344CB8AC3E}">
        <p14:creationId xmlns:p14="http://schemas.microsoft.com/office/powerpoint/2010/main" val="4192092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E28E44-1A45-A54A-9C1C-4A14D7750C18}"/>
              </a:ext>
            </a:extLst>
          </p:cNvPr>
          <p:cNvSpPr txBox="1"/>
          <p:nvPr userDrawn="1"/>
        </p:nvSpPr>
        <p:spPr>
          <a:xfrm>
            <a:off x="814039" y="679006"/>
            <a:ext cx="4345790" cy="3755387"/>
          </a:xfrm>
          <a:prstGeom prst="rect">
            <a:avLst/>
          </a:prstGeom>
          <a:noFill/>
        </p:spPr>
        <p:txBody>
          <a:bodyPr wrap="square" rtlCol="0">
            <a:spAutoFit/>
          </a:bodyPr>
          <a:lstStyle/>
          <a:p>
            <a:pPr>
              <a:lnSpc>
                <a:spcPts val="2420"/>
              </a:lnSpc>
            </a:pPr>
            <a:r>
              <a:rPr lang="en-CA" sz="1600" dirty="0">
                <a:latin typeface="Arial" panose="020B0604020202020204" pitchFamily="34" charset="0"/>
                <a:cs typeface="Arial" panose="020B0604020202020204" pitchFamily="34" charset="0"/>
              </a:rPr>
              <a:t>I (we) would like to begin by acknowledging the land on which SickKids operates. For thousands of years it has been the traditional land of the Huron-Wendat and </a:t>
            </a:r>
            <a:r>
              <a:rPr lang="en-CA" sz="1600" dirty="0" err="1">
                <a:latin typeface="Arial" panose="020B0604020202020204" pitchFamily="34" charset="0"/>
                <a:cs typeface="Arial" panose="020B0604020202020204" pitchFamily="34" charset="0"/>
              </a:rPr>
              <a:t>Petun</a:t>
            </a:r>
            <a:r>
              <a:rPr lang="en-CA" sz="1600" dirty="0">
                <a:latin typeface="Arial" panose="020B0604020202020204" pitchFamily="34" charset="0"/>
                <a:cs typeface="Arial" panose="020B0604020202020204" pitchFamily="34" charset="0"/>
              </a:rPr>
              <a:t> First Nations, the Seneca, and most recently, the </a:t>
            </a:r>
            <a:r>
              <a:rPr lang="en-CA" sz="1600" dirty="0" err="1">
                <a:latin typeface="Arial" panose="020B0604020202020204" pitchFamily="34" charset="0"/>
                <a:cs typeface="Arial" panose="020B0604020202020204" pitchFamily="34" charset="0"/>
              </a:rPr>
              <a:t>Mississaugas</a:t>
            </a:r>
            <a:r>
              <a:rPr lang="en-CA" sz="1600" dirty="0">
                <a:latin typeface="Arial" panose="020B0604020202020204" pitchFamily="34" charset="0"/>
                <a:cs typeface="Arial" panose="020B0604020202020204" pitchFamily="34" charset="0"/>
              </a:rPr>
              <a:t> of the Credit River. Today, Toronto is home to Indigenous Peoples from across Turtle Island. SickKids is committed to working toward new relationships that include First Nations, Inuit, and Métis peoples, and is grateful for the opportunity to share this land in caring for children and their families.</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402FCB-D3A3-724D-A9A4-AD03F6D19D9D}"/>
              </a:ext>
            </a:extLst>
          </p:cNvPr>
          <p:cNvSpPr txBox="1"/>
          <p:nvPr userDrawn="1"/>
        </p:nvSpPr>
        <p:spPr>
          <a:xfrm>
            <a:off x="814039" y="4892488"/>
            <a:ext cx="3735659" cy="430887"/>
          </a:xfrm>
          <a:prstGeom prst="rect">
            <a:avLst/>
          </a:prstGeom>
          <a:noFill/>
        </p:spPr>
        <p:txBody>
          <a:bodyPr wrap="square" rtlCol="0">
            <a:spAutoFit/>
          </a:bodyPr>
          <a:lstStyle/>
          <a:p>
            <a:r>
              <a:rPr lang="en-CA" sz="2200" dirty="0"/>
              <a:t>Art by Emily </a:t>
            </a:r>
            <a:r>
              <a:rPr lang="en-CA" sz="2200" dirty="0" err="1"/>
              <a:t>Kewageshig</a:t>
            </a:r>
            <a:endParaRPr lang="en-US" sz="2200" dirty="0"/>
          </a:p>
        </p:txBody>
      </p:sp>
      <p:cxnSp>
        <p:nvCxnSpPr>
          <p:cNvPr id="7" name="Straight Connector 6">
            <a:extLst>
              <a:ext uri="{FF2B5EF4-FFF2-40B4-BE49-F238E27FC236}">
                <a16:creationId xmlns:a16="http://schemas.microsoft.com/office/drawing/2014/main" id="{5C371A8D-7B38-664D-B6F9-37BAF0317BA1}"/>
              </a:ext>
            </a:extLst>
          </p:cNvPr>
          <p:cNvCxnSpPr/>
          <p:nvPr userDrawn="1"/>
        </p:nvCxnSpPr>
        <p:spPr>
          <a:xfrm>
            <a:off x="934844" y="4663440"/>
            <a:ext cx="3715533" cy="0"/>
          </a:xfrm>
          <a:prstGeom prst="line">
            <a:avLst/>
          </a:prstGeom>
          <a:ln w="22225">
            <a:solidFill>
              <a:srgbClr val="E372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5A5BADC-74BD-BB4D-A43D-28573D1498E8}"/>
              </a:ext>
            </a:extLst>
          </p:cNvPr>
          <p:cNvPicPr>
            <a:picLocks noChangeAspect="1"/>
          </p:cNvPicPr>
          <p:nvPr userDrawn="1"/>
        </p:nvPicPr>
        <p:blipFill>
          <a:blip r:embed="rId2"/>
          <a:stretch>
            <a:fillRect/>
          </a:stretch>
        </p:blipFill>
        <p:spPr>
          <a:xfrm>
            <a:off x="5484542" y="228600"/>
            <a:ext cx="6395044" cy="6400800"/>
          </a:xfrm>
          <a:prstGeom prst="rect">
            <a:avLst/>
          </a:prstGeom>
        </p:spPr>
      </p:pic>
      <p:pic>
        <p:nvPicPr>
          <p:cNvPr id="9" name="Picture 8">
            <a:extLst>
              <a:ext uri="{FF2B5EF4-FFF2-40B4-BE49-F238E27FC236}">
                <a16:creationId xmlns:a16="http://schemas.microsoft.com/office/drawing/2014/main" id="{70CBADE5-942B-F343-8A72-A1C442606FBD}"/>
              </a:ext>
            </a:extLst>
          </p:cNvPr>
          <p:cNvPicPr>
            <a:picLocks noChangeAspect="1"/>
          </p:cNvPicPr>
          <p:nvPr userDrawn="1"/>
        </p:nvPicPr>
        <p:blipFill>
          <a:blip r:embed="rId3"/>
          <a:stretch>
            <a:fillRect/>
          </a:stretch>
        </p:blipFill>
        <p:spPr>
          <a:xfrm>
            <a:off x="934844" y="5781471"/>
            <a:ext cx="1828800" cy="544972"/>
          </a:xfrm>
          <a:prstGeom prst="rect">
            <a:avLst/>
          </a:prstGeom>
        </p:spPr>
      </p:pic>
    </p:spTree>
    <p:extLst>
      <p:ext uri="{BB962C8B-B14F-4D97-AF65-F5344CB8AC3E}">
        <p14:creationId xmlns:p14="http://schemas.microsoft.com/office/powerpoint/2010/main" val="319525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4EBAB-9505-1249-BA63-1E83AD802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E28E44-1A45-A54A-9C1C-4A14D7750C18}"/>
              </a:ext>
            </a:extLst>
          </p:cNvPr>
          <p:cNvSpPr txBox="1"/>
          <p:nvPr userDrawn="1"/>
        </p:nvSpPr>
        <p:spPr>
          <a:xfrm>
            <a:off x="814039" y="679006"/>
            <a:ext cx="4345790" cy="3755387"/>
          </a:xfrm>
          <a:prstGeom prst="rect">
            <a:avLst/>
          </a:prstGeom>
          <a:noFill/>
        </p:spPr>
        <p:txBody>
          <a:bodyPr wrap="square" rtlCol="0">
            <a:spAutoFit/>
          </a:bodyPr>
          <a:lstStyle/>
          <a:p>
            <a:pPr>
              <a:lnSpc>
                <a:spcPts val="2420"/>
              </a:lnSpc>
            </a:pPr>
            <a:r>
              <a:rPr lang="en-CA" sz="1600" dirty="0">
                <a:solidFill>
                  <a:schemeClr val="bg1"/>
                </a:solidFill>
                <a:latin typeface="Arial" panose="020B0604020202020204" pitchFamily="34" charset="0"/>
                <a:cs typeface="Arial" panose="020B0604020202020204" pitchFamily="34" charset="0"/>
              </a:rPr>
              <a:t>I (we) would like to begin by acknowledging the land on which SickKids operates. For thousands of years it has been the traditional land of the Huron-Wendat and </a:t>
            </a:r>
            <a:r>
              <a:rPr lang="en-CA" sz="1600" dirty="0" err="1">
                <a:solidFill>
                  <a:schemeClr val="bg1"/>
                </a:solidFill>
                <a:latin typeface="Arial" panose="020B0604020202020204" pitchFamily="34" charset="0"/>
                <a:cs typeface="Arial" panose="020B0604020202020204" pitchFamily="34" charset="0"/>
              </a:rPr>
              <a:t>Petun</a:t>
            </a:r>
            <a:r>
              <a:rPr lang="en-CA" sz="1600" dirty="0">
                <a:solidFill>
                  <a:schemeClr val="bg1"/>
                </a:solidFill>
                <a:latin typeface="Arial" panose="020B0604020202020204" pitchFamily="34" charset="0"/>
                <a:cs typeface="Arial" panose="020B0604020202020204" pitchFamily="34" charset="0"/>
              </a:rPr>
              <a:t> First Nations, the Seneca, and most recently, the </a:t>
            </a:r>
            <a:r>
              <a:rPr lang="en-CA" sz="1600" dirty="0" err="1">
                <a:solidFill>
                  <a:schemeClr val="bg1"/>
                </a:solidFill>
                <a:latin typeface="Arial" panose="020B0604020202020204" pitchFamily="34" charset="0"/>
                <a:cs typeface="Arial" panose="020B0604020202020204" pitchFamily="34" charset="0"/>
              </a:rPr>
              <a:t>Mississaugas</a:t>
            </a:r>
            <a:r>
              <a:rPr lang="en-CA" sz="1600" dirty="0">
                <a:solidFill>
                  <a:schemeClr val="bg1"/>
                </a:solidFill>
                <a:latin typeface="Arial" panose="020B0604020202020204" pitchFamily="34" charset="0"/>
                <a:cs typeface="Arial" panose="020B0604020202020204" pitchFamily="34" charset="0"/>
              </a:rPr>
              <a:t> of the Credit River. Today, Toronto is home to Indigenous Peoples from across Turtle Island. SickKids is committed to working toward new relationships that include First Nations, Inuit, and Métis peoples, and is grateful for the opportunity to share this land in caring for children and their families.</a:t>
            </a:r>
            <a:endParaRPr lang="en-US" sz="16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402FCB-D3A3-724D-A9A4-AD03F6D19D9D}"/>
              </a:ext>
            </a:extLst>
          </p:cNvPr>
          <p:cNvSpPr txBox="1"/>
          <p:nvPr userDrawn="1"/>
        </p:nvSpPr>
        <p:spPr>
          <a:xfrm>
            <a:off x="814039" y="4892488"/>
            <a:ext cx="3735659" cy="430887"/>
          </a:xfrm>
          <a:prstGeom prst="rect">
            <a:avLst/>
          </a:prstGeom>
          <a:noFill/>
        </p:spPr>
        <p:txBody>
          <a:bodyPr wrap="square" rtlCol="0">
            <a:spAutoFit/>
          </a:bodyPr>
          <a:lstStyle/>
          <a:p>
            <a:r>
              <a:rPr lang="en-CA" sz="2200" dirty="0">
                <a:solidFill>
                  <a:schemeClr val="bg1"/>
                </a:solidFill>
              </a:rPr>
              <a:t>Art by Emily </a:t>
            </a:r>
            <a:r>
              <a:rPr lang="en-CA" sz="2200" dirty="0" err="1">
                <a:solidFill>
                  <a:schemeClr val="bg1"/>
                </a:solidFill>
              </a:rPr>
              <a:t>Kewageshig</a:t>
            </a:r>
            <a:endParaRPr lang="en-US" sz="2200" dirty="0">
              <a:solidFill>
                <a:schemeClr val="bg1"/>
              </a:solidFill>
            </a:endParaRPr>
          </a:p>
        </p:txBody>
      </p:sp>
      <p:cxnSp>
        <p:nvCxnSpPr>
          <p:cNvPr id="7" name="Straight Connector 6">
            <a:extLst>
              <a:ext uri="{FF2B5EF4-FFF2-40B4-BE49-F238E27FC236}">
                <a16:creationId xmlns:a16="http://schemas.microsoft.com/office/drawing/2014/main" id="{5C371A8D-7B38-664D-B6F9-37BAF0317BA1}"/>
              </a:ext>
            </a:extLst>
          </p:cNvPr>
          <p:cNvCxnSpPr/>
          <p:nvPr userDrawn="1"/>
        </p:nvCxnSpPr>
        <p:spPr>
          <a:xfrm>
            <a:off x="934844" y="4663440"/>
            <a:ext cx="3715533" cy="0"/>
          </a:xfrm>
          <a:prstGeom prst="line">
            <a:avLst/>
          </a:prstGeom>
          <a:ln w="22225">
            <a:solidFill>
              <a:srgbClr val="E372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5A5BADC-74BD-BB4D-A43D-28573D1498E8}"/>
              </a:ext>
            </a:extLst>
          </p:cNvPr>
          <p:cNvPicPr>
            <a:picLocks noChangeAspect="1"/>
          </p:cNvPicPr>
          <p:nvPr userDrawn="1"/>
        </p:nvPicPr>
        <p:blipFill>
          <a:blip r:embed="rId2"/>
          <a:stretch>
            <a:fillRect/>
          </a:stretch>
        </p:blipFill>
        <p:spPr>
          <a:xfrm>
            <a:off x="5484542" y="228600"/>
            <a:ext cx="6395044" cy="6400800"/>
          </a:xfrm>
          <a:prstGeom prst="rect">
            <a:avLst/>
          </a:prstGeom>
        </p:spPr>
      </p:pic>
      <p:pic>
        <p:nvPicPr>
          <p:cNvPr id="11" name="Picture 10">
            <a:extLst>
              <a:ext uri="{FF2B5EF4-FFF2-40B4-BE49-F238E27FC236}">
                <a16:creationId xmlns:a16="http://schemas.microsoft.com/office/drawing/2014/main" id="{E1CBE10F-24CF-8D4C-9255-26677D68C681}"/>
              </a:ext>
            </a:extLst>
          </p:cNvPr>
          <p:cNvPicPr>
            <a:picLocks noChangeAspect="1"/>
          </p:cNvPicPr>
          <p:nvPr userDrawn="1"/>
        </p:nvPicPr>
        <p:blipFill>
          <a:blip r:embed="rId3"/>
          <a:stretch>
            <a:fillRect/>
          </a:stretch>
        </p:blipFill>
        <p:spPr>
          <a:xfrm>
            <a:off x="934844" y="5781470"/>
            <a:ext cx="1828800" cy="544972"/>
          </a:xfrm>
          <a:prstGeom prst="rect">
            <a:avLst/>
          </a:prstGeom>
        </p:spPr>
      </p:pic>
    </p:spTree>
    <p:extLst>
      <p:ext uri="{BB962C8B-B14F-4D97-AF65-F5344CB8AC3E}">
        <p14:creationId xmlns:p14="http://schemas.microsoft.com/office/powerpoint/2010/main" val="3295123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531D60-2B54-0B40-8540-121E199A6A1F}"/>
              </a:ext>
            </a:extLst>
          </p:cNvPr>
          <p:cNvPicPr>
            <a:picLocks noChangeAspect="1"/>
          </p:cNvPicPr>
          <p:nvPr userDrawn="1"/>
        </p:nvPicPr>
        <p:blipFill>
          <a:blip r:embed="rId2"/>
          <a:stretch>
            <a:fillRect/>
          </a:stretch>
        </p:blipFill>
        <p:spPr>
          <a:xfrm>
            <a:off x="2676525" y="9525"/>
            <a:ext cx="6838950" cy="6838950"/>
          </a:xfrm>
          <a:prstGeom prst="rect">
            <a:avLst/>
          </a:prstGeom>
        </p:spPr>
      </p:pic>
    </p:spTree>
    <p:extLst>
      <p:ext uri="{BB962C8B-B14F-4D97-AF65-F5344CB8AC3E}">
        <p14:creationId xmlns:p14="http://schemas.microsoft.com/office/powerpoint/2010/main" val="154543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C0E2C1A6-2198-BB4C-A1A5-4CF476617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350562" y="298159"/>
            <a:ext cx="942954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350562" y="1411357"/>
            <a:ext cx="11536637"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1259540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14" name="Picture 13" descr="A person smiling for the camera&#10;&#10;Description automatically generated with low confidence">
            <a:extLst>
              <a:ext uri="{FF2B5EF4-FFF2-40B4-BE49-F238E27FC236}">
                <a16:creationId xmlns:a16="http://schemas.microsoft.com/office/drawing/2014/main" id="{56DC0861-4730-D044-B999-72EFE6F6C5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8" y="0"/>
            <a:ext cx="12180232" cy="6858000"/>
          </a:xfrm>
          <a:prstGeom prst="rect">
            <a:avLst/>
          </a:prstGeom>
        </p:spPr>
      </p:pic>
      <p:sp>
        <p:nvSpPr>
          <p:cNvPr id="2" name="Title 1"/>
          <p:cNvSpPr>
            <a:spLocks noGrp="1"/>
          </p:cNvSpPr>
          <p:nvPr>
            <p:ph type="title" hasCustomPrompt="1"/>
          </p:nvPr>
        </p:nvSpPr>
        <p:spPr>
          <a:xfrm>
            <a:off x="350563" y="293293"/>
            <a:ext cx="942954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4770783" y="1411349"/>
            <a:ext cx="7106478" cy="5029217"/>
          </a:xfrm>
        </p:spPr>
        <p:txBody>
          <a:bodyPr>
            <a:normAutofit/>
          </a:bodyPr>
          <a:lstStyle>
            <a:lvl1pPr marL="285750" indent="-285750">
              <a:buFont typeface="Arial" panose="020B0604020202020204" pitchFamily="34" charset="0"/>
              <a:buChar char="•"/>
              <a:defRPr sz="1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
        <p:nvSpPr>
          <p:cNvPr id="8" name="Picture Placeholder 7">
            <a:extLst>
              <a:ext uri="{FF2B5EF4-FFF2-40B4-BE49-F238E27FC236}">
                <a16:creationId xmlns:a16="http://schemas.microsoft.com/office/drawing/2014/main" id="{AE5BFD9C-94A8-0644-86C9-1DC1BE4B988A}"/>
              </a:ext>
            </a:extLst>
          </p:cNvPr>
          <p:cNvSpPr>
            <a:spLocks noGrp="1"/>
          </p:cNvSpPr>
          <p:nvPr>
            <p:ph type="pic" sz="quarter" idx="12"/>
          </p:nvPr>
        </p:nvSpPr>
        <p:spPr>
          <a:xfrm>
            <a:off x="0" y="795130"/>
            <a:ext cx="4343400" cy="6062870"/>
          </a:xfrm>
        </p:spPr>
        <p:txBody>
          <a:bodyPr/>
          <a:lstStyle/>
          <a:p>
            <a:endParaRPr lang="en-US"/>
          </a:p>
        </p:txBody>
      </p:sp>
    </p:spTree>
    <p:extLst>
      <p:ext uri="{BB962C8B-B14F-4D97-AF65-F5344CB8AC3E}">
        <p14:creationId xmlns:p14="http://schemas.microsoft.com/office/powerpoint/2010/main" val="3397239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F0564046-A179-E74F-850A-763B86499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8" y="0"/>
            <a:ext cx="12180232" cy="6858000"/>
          </a:xfrm>
          <a:prstGeom prst="rect">
            <a:avLst/>
          </a:prstGeom>
        </p:spPr>
      </p:pic>
      <p:sp>
        <p:nvSpPr>
          <p:cNvPr id="2" name="Title 1"/>
          <p:cNvSpPr>
            <a:spLocks noGrp="1"/>
          </p:cNvSpPr>
          <p:nvPr>
            <p:ph type="title" hasCustomPrompt="1"/>
          </p:nvPr>
        </p:nvSpPr>
        <p:spPr>
          <a:xfrm>
            <a:off x="350563" y="293293"/>
            <a:ext cx="942954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4770783" y="1411349"/>
            <a:ext cx="7106478" cy="5029217"/>
          </a:xfrm>
        </p:spPr>
        <p:txBody>
          <a:bodyPr>
            <a:normAutofit/>
          </a:bodyPr>
          <a:lstStyle>
            <a:lvl1pPr marL="285750" indent="-285750">
              <a:buFont typeface="Arial" panose="020B0604020202020204" pitchFamily="34" charset="0"/>
              <a:buChar char="•"/>
              <a:defRPr sz="1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
        <p:nvSpPr>
          <p:cNvPr id="8" name="Picture Placeholder 7">
            <a:extLst>
              <a:ext uri="{FF2B5EF4-FFF2-40B4-BE49-F238E27FC236}">
                <a16:creationId xmlns:a16="http://schemas.microsoft.com/office/drawing/2014/main" id="{AE5BFD9C-94A8-0644-86C9-1DC1BE4B988A}"/>
              </a:ext>
            </a:extLst>
          </p:cNvPr>
          <p:cNvSpPr>
            <a:spLocks noGrp="1"/>
          </p:cNvSpPr>
          <p:nvPr>
            <p:ph type="pic" sz="quarter" idx="12"/>
          </p:nvPr>
        </p:nvSpPr>
        <p:spPr>
          <a:xfrm>
            <a:off x="0" y="795130"/>
            <a:ext cx="4343400" cy="6062870"/>
          </a:xfrm>
        </p:spPr>
        <p:txBody>
          <a:bodyPr/>
          <a:lstStyle/>
          <a:p>
            <a:endParaRPr lang="en-US"/>
          </a:p>
        </p:txBody>
      </p:sp>
    </p:spTree>
    <p:extLst>
      <p:ext uri="{BB962C8B-B14F-4D97-AF65-F5344CB8AC3E}">
        <p14:creationId xmlns:p14="http://schemas.microsoft.com/office/powerpoint/2010/main" val="12213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810-3CFB-AB41-B758-3AC3C6972D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30152F-BCD4-214C-A810-EB57145206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6602A3-059E-F344-A4FF-B7CA16C966CB}"/>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54A57844-B67B-0141-B81F-B8B29E328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5B841-B9F3-C84B-BE49-1679E5F2E722}"/>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1725673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71ED2DED-CA23-7347-958C-317722466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350563" y="293293"/>
            <a:ext cx="942954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4770783" y="1411349"/>
            <a:ext cx="7106478" cy="5029217"/>
          </a:xfrm>
        </p:spPr>
        <p:txBody>
          <a:bodyPr>
            <a:normAutofit/>
          </a:bodyPr>
          <a:lstStyle>
            <a:lvl1pPr marL="285750" indent="-285750">
              <a:buFont typeface="Arial" panose="020B0604020202020204" pitchFamily="34" charset="0"/>
              <a:buChar char="•"/>
              <a:defRPr sz="1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
        <p:nvSpPr>
          <p:cNvPr id="8" name="Picture Placeholder 7">
            <a:extLst>
              <a:ext uri="{FF2B5EF4-FFF2-40B4-BE49-F238E27FC236}">
                <a16:creationId xmlns:a16="http://schemas.microsoft.com/office/drawing/2014/main" id="{AE5BFD9C-94A8-0644-86C9-1DC1BE4B988A}"/>
              </a:ext>
            </a:extLst>
          </p:cNvPr>
          <p:cNvSpPr>
            <a:spLocks noGrp="1"/>
          </p:cNvSpPr>
          <p:nvPr>
            <p:ph type="pic" sz="quarter" idx="12"/>
          </p:nvPr>
        </p:nvSpPr>
        <p:spPr>
          <a:xfrm>
            <a:off x="0" y="795130"/>
            <a:ext cx="4343400" cy="6062870"/>
          </a:xfrm>
        </p:spPr>
        <p:txBody>
          <a:bodyPr/>
          <a:lstStyle/>
          <a:p>
            <a:endParaRPr lang="en-US"/>
          </a:p>
        </p:txBody>
      </p:sp>
    </p:spTree>
    <p:extLst>
      <p:ext uri="{BB962C8B-B14F-4D97-AF65-F5344CB8AC3E}">
        <p14:creationId xmlns:p14="http://schemas.microsoft.com/office/powerpoint/2010/main" val="1855276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3DED55A-1CE8-F24E-840F-4550889252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350563" y="293293"/>
            <a:ext cx="942954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4770783" y="1411349"/>
            <a:ext cx="7106478" cy="5029217"/>
          </a:xfrm>
        </p:spPr>
        <p:txBody>
          <a:bodyPr>
            <a:normAutofit/>
          </a:bodyPr>
          <a:lstStyle>
            <a:lvl1pPr marL="285750" indent="-285750">
              <a:buFont typeface="Arial" panose="020B0604020202020204" pitchFamily="34" charset="0"/>
              <a:buChar char="•"/>
              <a:defRPr sz="1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
        <p:nvSpPr>
          <p:cNvPr id="8" name="Picture Placeholder 7">
            <a:extLst>
              <a:ext uri="{FF2B5EF4-FFF2-40B4-BE49-F238E27FC236}">
                <a16:creationId xmlns:a16="http://schemas.microsoft.com/office/drawing/2014/main" id="{AE5BFD9C-94A8-0644-86C9-1DC1BE4B988A}"/>
              </a:ext>
            </a:extLst>
          </p:cNvPr>
          <p:cNvSpPr>
            <a:spLocks noGrp="1"/>
          </p:cNvSpPr>
          <p:nvPr>
            <p:ph type="pic" sz="quarter" idx="12"/>
          </p:nvPr>
        </p:nvSpPr>
        <p:spPr>
          <a:xfrm>
            <a:off x="0" y="795130"/>
            <a:ext cx="4343400" cy="6062870"/>
          </a:xfrm>
        </p:spPr>
        <p:txBody>
          <a:bodyPr/>
          <a:lstStyle/>
          <a:p>
            <a:endParaRPr lang="en-US"/>
          </a:p>
        </p:txBody>
      </p:sp>
    </p:spTree>
    <p:extLst>
      <p:ext uri="{BB962C8B-B14F-4D97-AF65-F5344CB8AC3E}">
        <p14:creationId xmlns:p14="http://schemas.microsoft.com/office/powerpoint/2010/main" val="3159305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5885B54-ACB3-F041-925C-3002956D5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8800" cy="6857194"/>
          </a:xfrm>
          <a:prstGeom prst="rect">
            <a:avLst/>
          </a:prstGeom>
        </p:spPr>
      </p:pic>
      <p:sp>
        <p:nvSpPr>
          <p:cNvPr id="2" name="Title 1"/>
          <p:cNvSpPr>
            <a:spLocks noGrp="1"/>
          </p:cNvSpPr>
          <p:nvPr>
            <p:ph type="title" hasCustomPrompt="1"/>
          </p:nvPr>
        </p:nvSpPr>
        <p:spPr>
          <a:xfrm>
            <a:off x="350563" y="293293"/>
            <a:ext cx="942954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4770783" y="1411349"/>
            <a:ext cx="7106478" cy="5029217"/>
          </a:xfrm>
        </p:spPr>
        <p:txBody>
          <a:bodyPr>
            <a:normAutofit/>
          </a:bodyPr>
          <a:lstStyle>
            <a:lvl1pPr marL="285750" indent="-285750">
              <a:buFont typeface="Arial" panose="020B0604020202020204" pitchFamily="34" charset="0"/>
              <a:buChar char="•"/>
              <a:defRPr sz="1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
        <p:nvSpPr>
          <p:cNvPr id="8" name="Picture Placeholder 7">
            <a:extLst>
              <a:ext uri="{FF2B5EF4-FFF2-40B4-BE49-F238E27FC236}">
                <a16:creationId xmlns:a16="http://schemas.microsoft.com/office/drawing/2014/main" id="{AE5BFD9C-94A8-0644-86C9-1DC1BE4B988A}"/>
              </a:ext>
            </a:extLst>
          </p:cNvPr>
          <p:cNvSpPr>
            <a:spLocks noGrp="1"/>
          </p:cNvSpPr>
          <p:nvPr>
            <p:ph type="pic" sz="quarter" idx="12"/>
          </p:nvPr>
        </p:nvSpPr>
        <p:spPr>
          <a:xfrm>
            <a:off x="0" y="795130"/>
            <a:ext cx="4343400" cy="6062870"/>
          </a:xfrm>
        </p:spPr>
        <p:txBody>
          <a:bodyPr/>
          <a:lstStyle/>
          <a:p>
            <a:endParaRPr lang="en-US"/>
          </a:p>
        </p:txBody>
      </p:sp>
    </p:spTree>
    <p:extLst>
      <p:ext uri="{BB962C8B-B14F-4D97-AF65-F5344CB8AC3E}">
        <p14:creationId xmlns:p14="http://schemas.microsoft.com/office/powerpoint/2010/main" val="496868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47D60E8-0E7A-A449-814C-228598487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1232452" y="298159"/>
            <a:ext cx="854765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715617" y="1411357"/>
            <a:ext cx="11171581"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76139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16F7A11A-249D-574C-A56A-51067172B7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8" y="0"/>
            <a:ext cx="12180232" cy="6858000"/>
          </a:xfrm>
          <a:prstGeom prst="rect">
            <a:avLst/>
          </a:prstGeom>
        </p:spPr>
      </p:pic>
      <p:sp>
        <p:nvSpPr>
          <p:cNvPr id="2" name="Title 1"/>
          <p:cNvSpPr>
            <a:spLocks noGrp="1"/>
          </p:cNvSpPr>
          <p:nvPr>
            <p:ph type="title" hasCustomPrompt="1"/>
          </p:nvPr>
        </p:nvSpPr>
        <p:spPr>
          <a:xfrm>
            <a:off x="1232452" y="298159"/>
            <a:ext cx="854765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715617" y="1411357"/>
            <a:ext cx="11171581"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2489971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C7BB724-C808-B54A-B8DE-128DCBAF0F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8" y="0"/>
            <a:ext cx="12180232" cy="6858000"/>
          </a:xfrm>
          <a:prstGeom prst="rect">
            <a:avLst/>
          </a:prstGeom>
        </p:spPr>
      </p:pic>
      <p:sp>
        <p:nvSpPr>
          <p:cNvPr id="2" name="Title 1"/>
          <p:cNvSpPr>
            <a:spLocks noGrp="1"/>
          </p:cNvSpPr>
          <p:nvPr>
            <p:ph type="title" hasCustomPrompt="1"/>
          </p:nvPr>
        </p:nvSpPr>
        <p:spPr>
          <a:xfrm>
            <a:off x="1232452" y="298159"/>
            <a:ext cx="854765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715617" y="1411357"/>
            <a:ext cx="11171581"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4280512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38FC55BB-B0E8-B94E-8825-2342E8145E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1232452" y="298159"/>
            <a:ext cx="854765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715617" y="1411357"/>
            <a:ext cx="11171581"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3230233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A60717B4-675C-7546-8808-0D0FB4FDDE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1232452" y="298159"/>
            <a:ext cx="854765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715617" y="1411357"/>
            <a:ext cx="11171581"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856006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084C894F-A943-3340-9F80-15390BCBB6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
        <p:nvSpPr>
          <p:cNvPr id="2" name="Title 1"/>
          <p:cNvSpPr>
            <a:spLocks noGrp="1"/>
          </p:cNvSpPr>
          <p:nvPr>
            <p:ph type="title" hasCustomPrompt="1"/>
          </p:nvPr>
        </p:nvSpPr>
        <p:spPr>
          <a:xfrm>
            <a:off x="1232452" y="298159"/>
            <a:ext cx="8547652" cy="298184"/>
          </a:xfrm>
        </p:spPr>
        <p:txBody>
          <a:bodyPr>
            <a:noAutofit/>
          </a:bodyPr>
          <a:lstStyle>
            <a:lvl1pPr>
              <a:defRPr sz="2400" b="1">
                <a:solidFill>
                  <a:srgbClr val="0046AD"/>
                </a:solidFill>
                <a:latin typeface="Arial" panose="020B0604020202020204" pitchFamily="34" charset="0"/>
                <a:cs typeface="Arial" panose="020B0604020202020204" pitchFamily="34" charset="0"/>
              </a:defRPr>
            </a:lvl1pPr>
          </a:lstStyle>
          <a:p>
            <a:r>
              <a:rPr lang="en-US" dirty="0"/>
              <a:t>Click to add title</a:t>
            </a:r>
          </a:p>
        </p:txBody>
      </p:sp>
      <p:sp>
        <p:nvSpPr>
          <p:cNvPr id="3" name="Content Placeholder 2"/>
          <p:cNvSpPr>
            <a:spLocks noGrp="1"/>
          </p:cNvSpPr>
          <p:nvPr>
            <p:ph idx="1" hasCustomPrompt="1"/>
          </p:nvPr>
        </p:nvSpPr>
        <p:spPr>
          <a:xfrm>
            <a:off x="715617" y="1411357"/>
            <a:ext cx="11171581" cy="4760853"/>
          </a:xfrm>
        </p:spPr>
        <p:txBody>
          <a:bodyPr numCol="2">
            <a:normAutofit/>
          </a:bodyPr>
          <a:lstStyle>
            <a:lvl1pPr marL="285750" indent="-285750">
              <a:buFont typeface="Arial" panose="020B0604020202020204" pitchFamily="34" charset="0"/>
              <a:buChar char="•"/>
              <a:defRPr sz="16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2155430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86EDF582-7705-B947-8151-580BF997B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232" cy="6858000"/>
          </a:xfrm>
          <a:prstGeom prst="rect">
            <a:avLst/>
          </a:prstGeom>
        </p:spPr>
      </p:pic>
    </p:spTree>
    <p:extLst>
      <p:ext uri="{BB962C8B-B14F-4D97-AF65-F5344CB8AC3E}">
        <p14:creationId xmlns:p14="http://schemas.microsoft.com/office/powerpoint/2010/main" val="228459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47ED0-57F2-4242-BC0D-6E771FF68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905C6-3440-1649-B78F-B09AF205E8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EAF38B-83D4-CF40-90E6-41B196E841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B565BB-6E7A-5141-B3E1-FC6E47A084F9}"/>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6" name="Footer Placeholder 5">
            <a:extLst>
              <a:ext uri="{FF2B5EF4-FFF2-40B4-BE49-F238E27FC236}">
                <a16:creationId xmlns:a16="http://schemas.microsoft.com/office/drawing/2014/main" id="{F03A1777-0331-E443-AD34-3DA16CC57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AE0CC-F9A5-8345-8038-4AF6431E9965}"/>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3112793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3B8A-8AC7-C547-AE9A-06D5B06295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8C0D55-7DE5-3140-8E4A-9973B9245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F51178-246B-8A4C-827F-FFE1E68046D5}"/>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14469929-75B6-E142-BFB9-1B0761069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BE4B-6ED8-0243-96AA-C4A2141484E9}"/>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97724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190C-9E18-3645-BFB9-3AE598CC6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2FCC11-7154-8A47-B1FB-4C25840963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B98B5-8126-A149-BA59-8528C1272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F2F9DA-0470-2E45-AF0C-D1727A645A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0C145B-AE30-A44F-A353-E834349884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BD6BCF-90AB-C846-915E-D9555AFC19AB}"/>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8" name="Footer Placeholder 7">
            <a:extLst>
              <a:ext uri="{FF2B5EF4-FFF2-40B4-BE49-F238E27FC236}">
                <a16:creationId xmlns:a16="http://schemas.microsoft.com/office/drawing/2014/main" id="{6A4E8ADA-8DB3-6F41-A1B3-D7BB5A981D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32E9A-99A6-7E40-8781-F53DA702B024}"/>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227251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93135-CDF9-FA4C-8C44-175F4ED2A5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124636-94F9-6247-A548-776D83C54514}"/>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4" name="Footer Placeholder 3">
            <a:extLst>
              <a:ext uri="{FF2B5EF4-FFF2-40B4-BE49-F238E27FC236}">
                <a16:creationId xmlns:a16="http://schemas.microsoft.com/office/drawing/2014/main" id="{9AFA9F56-8ABE-8245-BB12-4D55A0F96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55A6C1-E76C-724B-987C-EEAB2A160CA2}"/>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3099068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2594E-8A92-B041-8B55-30E31535F23F}"/>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3" name="Footer Placeholder 2">
            <a:extLst>
              <a:ext uri="{FF2B5EF4-FFF2-40B4-BE49-F238E27FC236}">
                <a16:creationId xmlns:a16="http://schemas.microsoft.com/office/drawing/2014/main" id="{C10721CC-5FC5-6B48-8559-82667827A9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251E52-ADA9-FE45-B8C0-38A4D4BD80E6}"/>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195436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CCFE-C9DD-944F-A96E-ABC368A6E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BF9927-A857-6846-B542-9F7083E2A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FB96AD-6D5B-6A4F-BFBD-36D0EAAAC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C8A71B-621C-4641-8F15-48E577E63ABA}"/>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6" name="Footer Placeholder 5">
            <a:extLst>
              <a:ext uri="{FF2B5EF4-FFF2-40B4-BE49-F238E27FC236}">
                <a16:creationId xmlns:a16="http://schemas.microsoft.com/office/drawing/2014/main" id="{8FBE346A-7561-5B40-BC0E-4F85428B0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DA06D-60F4-9C48-B48F-2BA6EF0D2D3C}"/>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136569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F4172-7FCA-B74B-A617-C88B0EF5D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BEC750-9476-3E4D-9199-99C7D0E6D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0EB3FD-E48C-9542-9557-6066EAFA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C4B535-CC75-1A4C-88F7-ABF0733DFF30}"/>
              </a:ext>
            </a:extLst>
          </p:cNvPr>
          <p:cNvSpPr>
            <a:spLocks noGrp="1"/>
          </p:cNvSpPr>
          <p:nvPr>
            <p:ph type="dt" sz="half" idx="10"/>
          </p:nvPr>
        </p:nvSpPr>
        <p:spPr/>
        <p:txBody>
          <a:bodyPr/>
          <a:lstStyle/>
          <a:p>
            <a:fld id="{5C197FDE-4FF3-6846-8ED1-3D880DD9D81C}" type="datetimeFigureOut">
              <a:rPr lang="en-US" smtClean="0"/>
              <a:t>4/25/25</a:t>
            </a:fld>
            <a:endParaRPr lang="en-US"/>
          </a:p>
        </p:txBody>
      </p:sp>
      <p:sp>
        <p:nvSpPr>
          <p:cNvPr id="6" name="Footer Placeholder 5">
            <a:extLst>
              <a:ext uri="{FF2B5EF4-FFF2-40B4-BE49-F238E27FC236}">
                <a16:creationId xmlns:a16="http://schemas.microsoft.com/office/drawing/2014/main" id="{2413B946-E212-3A45-A1C8-80E9A1D87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D9BF9-536A-C542-ACD4-B37F2A224CAD}"/>
              </a:ext>
            </a:extLst>
          </p:cNvPr>
          <p:cNvSpPr>
            <a:spLocks noGrp="1"/>
          </p:cNvSpPr>
          <p:nvPr>
            <p:ph type="sldNum" sz="quarter" idx="12"/>
          </p:nvPr>
        </p:nvSpPr>
        <p:spPr/>
        <p:txBody>
          <a:bodyPr/>
          <a:lstStyle/>
          <a:p>
            <a:fld id="{0ACBA2D6-284D-9846-8821-4865FDC0A5DD}" type="slidenum">
              <a:rPr lang="en-US" smtClean="0"/>
              <a:t>‹#›</a:t>
            </a:fld>
            <a:endParaRPr lang="en-US"/>
          </a:p>
        </p:txBody>
      </p:sp>
    </p:spTree>
    <p:extLst>
      <p:ext uri="{BB962C8B-B14F-4D97-AF65-F5344CB8AC3E}">
        <p14:creationId xmlns:p14="http://schemas.microsoft.com/office/powerpoint/2010/main" val="423633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18B47A-3157-124F-AB69-E7340BE8AE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5596F-4E73-E14D-9959-69DDBAF72B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6B6D-7801-3940-8F91-6F9349ABD3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97FDE-4FF3-6846-8ED1-3D880DD9D81C}" type="datetimeFigureOut">
              <a:rPr lang="en-US" smtClean="0"/>
              <a:t>4/25/25</a:t>
            </a:fld>
            <a:endParaRPr lang="en-US"/>
          </a:p>
        </p:txBody>
      </p:sp>
      <p:sp>
        <p:nvSpPr>
          <p:cNvPr id="5" name="Footer Placeholder 4">
            <a:extLst>
              <a:ext uri="{FF2B5EF4-FFF2-40B4-BE49-F238E27FC236}">
                <a16:creationId xmlns:a16="http://schemas.microsoft.com/office/drawing/2014/main" id="{74B0C75D-3FAC-9549-B6D0-BB75EB123B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F7CBD5-B49F-604A-B3BB-F15A9530A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BA2D6-284D-9846-8821-4865FDC0A5DD}" type="slidenum">
              <a:rPr lang="en-US" smtClean="0"/>
              <a:t>‹#›</a:t>
            </a:fld>
            <a:endParaRPr lang="en-US"/>
          </a:p>
        </p:txBody>
      </p:sp>
    </p:spTree>
    <p:extLst>
      <p:ext uri="{BB962C8B-B14F-4D97-AF65-F5344CB8AC3E}">
        <p14:creationId xmlns:p14="http://schemas.microsoft.com/office/powerpoint/2010/main" val="3316646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6163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8" r:id="rId10"/>
  </p:sldLayoutIdLst>
  <p:hf sldNum="0" hdr="0" ftr="0" dt="0"/>
  <p:txStyles>
    <p:titleStyle>
      <a:lvl1pPr algn="l" defTabSz="457189" rtl="0" eaLnBrk="0" fontAlgn="base" hangingPunct="0">
        <a:spcBef>
          <a:spcPct val="0"/>
        </a:spcBef>
        <a:spcAft>
          <a:spcPct val="0"/>
        </a:spcAft>
        <a:defRPr sz="4400" kern="1200">
          <a:solidFill>
            <a:schemeClr val="accent2"/>
          </a:solidFill>
          <a:latin typeface="Arial"/>
          <a:ea typeface="ＭＳ Ｐゴシック" charset="0"/>
          <a:cs typeface="ＭＳ Ｐゴシック" charset="0"/>
        </a:defRPr>
      </a:lvl1pPr>
      <a:lvl2pPr algn="l" defTabSz="457189" rtl="0" eaLnBrk="0" fontAlgn="base" hangingPunct="0">
        <a:spcBef>
          <a:spcPct val="0"/>
        </a:spcBef>
        <a:spcAft>
          <a:spcPct val="0"/>
        </a:spcAft>
        <a:defRPr sz="4400">
          <a:solidFill>
            <a:schemeClr val="accent2"/>
          </a:solidFill>
          <a:latin typeface="Arial" charset="0"/>
          <a:ea typeface="ＭＳ Ｐゴシック" charset="0"/>
          <a:cs typeface="ＭＳ Ｐゴシック" charset="0"/>
        </a:defRPr>
      </a:lvl2pPr>
      <a:lvl3pPr algn="l" defTabSz="457189" rtl="0" eaLnBrk="0" fontAlgn="base" hangingPunct="0">
        <a:spcBef>
          <a:spcPct val="0"/>
        </a:spcBef>
        <a:spcAft>
          <a:spcPct val="0"/>
        </a:spcAft>
        <a:defRPr sz="4400">
          <a:solidFill>
            <a:schemeClr val="accent2"/>
          </a:solidFill>
          <a:latin typeface="Arial" charset="0"/>
          <a:ea typeface="ＭＳ Ｐゴシック" charset="0"/>
          <a:cs typeface="ＭＳ Ｐゴシック" charset="0"/>
        </a:defRPr>
      </a:lvl3pPr>
      <a:lvl4pPr algn="l" defTabSz="457189" rtl="0" eaLnBrk="0" fontAlgn="base" hangingPunct="0">
        <a:spcBef>
          <a:spcPct val="0"/>
        </a:spcBef>
        <a:spcAft>
          <a:spcPct val="0"/>
        </a:spcAft>
        <a:defRPr sz="4400">
          <a:solidFill>
            <a:schemeClr val="accent2"/>
          </a:solidFill>
          <a:latin typeface="Arial" charset="0"/>
          <a:ea typeface="ＭＳ Ｐゴシック" charset="0"/>
          <a:cs typeface="ＭＳ Ｐゴシック" charset="0"/>
        </a:defRPr>
      </a:lvl4pPr>
      <a:lvl5pPr algn="l" defTabSz="457189" rtl="0" eaLnBrk="0" fontAlgn="base" hangingPunct="0">
        <a:spcBef>
          <a:spcPct val="0"/>
        </a:spcBef>
        <a:spcAft>
          <a:spcPct val="0"/>
        </a:spcAft>
        <a:defRPr sz="4400">
          <a:solidFill>
            <a:schemeClr val="accent2"/>
          </a:solidFill>
          <a:latin typeface="Arial" charset="0"/>
          <a:ea typeface="ＭＳ Ｐゴシック" charset="0"/>
          <a:cs typeface="ＭＳ Ｐゴシック" charset="0"/>
        </a:defRPr>
      </a:lvl5pPr>
      <a:lvl6pPr marL="457189" algn="l" defTabSz="457189" rtl="0" fontAlgn="base">
        <a:spcBef>
          <a:spcPct val="0"/>
        </a:spcBef>
        <a:spcAft>
          <a:spcPct val="0"/>
        </a:spcAft>
        <a:defRPr sz="4400">
          <a:solidFill>
            <a:schemeClr val="accent2"/>
          </a:solidFill>
          <a:latin typeface="Arial" charset="0"/>
          <a:ea typeface="ＭＳ Ｐゴシック" charset="0"/>
          <a:cs typeface="ＭＳ Ｐゴシック" charset="0"/>
        </a:defRPr>
      </a:lvl6pPr>
      <a:lvl7pPr marL="914377" algn="l" defTabSz="457189" rtl="0" fontAlgn="base">
        <a:spcBef>
          <a:spcPct val="0"/>
        </a:spcBef>
        <a:spcAft>
          <a:spcPct val="0"/>
        </a:spcAft>
        <a:defRPr sz="4400">
          <a:solidFill>
            <a:schemeClr val="accent2"/>
          </a:solidFill>
          <a:latin typeface="Arial" charset="0"/>
          <a:ea typeface="ＭＳ Ｐゴシック" charset="0"/>
          <a:cs typeface="ＭＳ Ｐゴシック" charset="0"/>
        </a:defRPr>
      </a:lvl7pPr>
      <a:lvl8pPr marL="1371566" algn="l" defTabSz="457189" rtl="0" fontAlgn="base">
        <a:spcBef>
          <a:spcPct val="0"/>
        </a:spcBef>
        <a:spcAft>
          <a:spcPct val="0"/>
        </a:spcAft>
        <a:defRPr sz="4400">
          <a:solidFill>
            <a:schemeClr val="accent2"/>
          </a:solidFill>
          <a:latin typeface="Arial" charset="0"/>
          <a:ea typeface="ＭＳ Ｐゴシック" charset="0"/>
          <a:cs typeface="ＭＳ Ｐゴシック" charset="0"/>
        </a:defRPr>
      </a:lvl8pPr>
      <a:lvl9pPr marL="1828754" algn="l" defTabSz="457189" rtl="0" fontAlgn="base">
        <a:spcBef>
          <a:spcPct val="0"/>
        </a:spcBef>
        <a:spcAft>
          <a:spcPct val="0"/>
        </a:spcAft>
        <a:defRPr sz="4400">
          <a:solidFill>
            <a:schemeClr val="accent2"/>
          </a:solidFill>
          <a:latin typeface="Arial" charset="0"/>
          <a:ea typeface="ＭＳ Ｐゴシック" charset="0"/>
          <a:cs typeface="ＭＳ Ｐゴシック" charset="0"/>
        </a:defRPr>
      </a:lvl9pPr>
    </p:titleStyle>
    <p:bodyStyle>
      <a:lvl1pPr marL="342891" indent="-342891" algn="l" defTabSz="457189" rtl="0" eaLnBrk="0" fontAlgn="base" hangingPunct="0">
        <a:lnSpc>
          <a:spcPts val="1951"/>
        </a:lnSpc>
        <a:spcBef>
          <a:spcPts val="2100"/>
        </a:spcBef>
        <a:spcAft>
          <a:spcPct val="0"/>
        </a:spcAft>
        <a:buClr>
          <a:srgbClr val="FFFFFF"/>
        </a:buClr>
        <a:defRPr sz="1600" kern="800" spc="71">
          <a:solidFill>
            <a:srgbClr val="FFFFFF"/>
          </a:solidFill>
          <a:latin typeface="Arial"/>
          <a:ea typeface="ＭＳ Ｐゴシック" charset="0"/>
          <a:cs typeface="ＭＳ Ｐゴシック" charset="0"/>
        </a:defRPr>
      </a:lvl1pPr>
      <a:lvl2pPr marL="742932" indent="-285744" algn="l" defTabSz="457189" rtl="0" eaLnBrk="0" fontAlgn="base" hangingPunct="0">
        <a:spcBef>
          <a:spcPct val="20000"/>
        </a:spcBef>
        <a:spcAft>
          <a:spcPct val="0"/>
        </a:spcAft>
        <a:buClr>
          <a:srgbClr val="FFFFFF"/>
        </a:buClr>
        <a:buFont typeface="Arial" panose="020B0604020202020204" pitchFamily="34" charset="0"/>
        <a:buChar char="–"/>
        <a:defRPr sz="2800" kern="1200">
          <a:solidFill>
            <a:srgbClr val="FFFFFF"/>
          </a:solidFill>
          <a:latin typeface="Arial"/>
          <a:ea typeface="ＭＳ Ｐゴシック" charset="0"/>
          <a:cs typeface="+mn-cs"/>
        </a:defRPr>
      </a:lvl2pPr>
      <a:lvl3pPr marL="1142971" indent="-228594" algn="l" defTabSz="457189" rtl="0" eaLnBrk="0" fontAlgn="base" hangingPunct="0">
        <a:spcBef>
          <a:spcPct val="20000"/>
        </a:spcBef>
        <a:spcAft>
          <a:spcPct val="0"/>
        </a:spcAft>
        <a:buClr>
          <a:srgbClr val="FFFFFF"/>
        </a:buClr>
        <a:buFont typeface="Arial" panose="020B0604020202020204" pitchFamily="34" charset="0"/>
        <a:buChar char="•"/>
        <a:defRPr sz="2400" kern="1200">
          <a:solidFill>
            <a:srgbClr val="FFFFFF"/>
          </a:solidFill>
          <a:latin typeface="Arial"/>
          <a:ea typeface="ＭＳ Ｐゴシック" charset="0"/>
          <a:cs typeface="+mn-cs"/>
        </a:defRPr>
      </a:lvl3pPr>
      <a:lvl4pPr marL="1600160" indent="-228594" algn="l" defTabSz="457189" rtl="0" eaLnBrk="0" fontAlgn="base" hangingPunct="0">
        <a:spcBef>
          <a:spcPct val="20000"/>
        </a:spcBef>
        <a:spcAft>
          <a:spcPct val="0"/>
        </a:spcAft>
        <a:buClr>
          <a:srgbClr val="FFFFFF"/>
        </a:buClr>
        <a:buFont typeface="Arial" panose="020B0604020202020204" pitchFamily="34" charset="0"/>
        <a:buChar char="–"/>
        <a:defRPr sz="2000" kern="1200">
          <a:solidFill>
            <a:srgbClr val="FFFFFF"/>
          </a:solidFill>
          <a:latin typeface="Arial"/>
          <a:ea typeface="ＭＳ Ｐゴシック" charset="0"/>
          <a:cs typeface="+mn-cs"/>
        </a:defRPr>
      </a:lvl4pPr>
      <a:lvl5pPr marL="2057349" indent="-228594" algn="l" defTabSz="457189" rtl="0" eaLnBrk="0" fontAlgn="base" hangingPunct="0">
        <a:spcBef>
          <a:spcPct val="20000"/>
        </a:spcBef>
        <a:spcAft>
          <a:spcPct val="0"/>
        </a:spcAft>
        <a:buClr>
          <a:srgbClr val="FFFFFF"/>
        </a:buClr>
        <a:buFont typeface="Arial" panose="020B0604020202020204" pitchFamily="34" charset="0"/>
        <a:buChar char="»"/>
        <a:defRPr sz="2000" kern="1200">
          <a:solidFill>
            <a:srgbClr val="FFFFFF"/>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21739136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8.emf"/><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5.jpeg"/><Relationship Id="rId7" Type="http://schemas.openxmlformats.org/officeDocument/2006/relationships/image" Target="../media/image71.jpg"/><Relationship Id="rId2" Type="http://schemas.openxmlformats.org/officeDocument/2006/relationships/image" Target="../media/image24.png"/><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24.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55.jpeg"/><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F9377B-29DA-9F50-0B17-218FF869E6DD}"/>
              </a:ext>
            </a:extLst>
          </p:cNvPr>
          <p:cNvPicPr>
            <a:picLocks noChangeAspect="1"/>
          </p:cNvPicPr>
          <p:nvPr/>
        </p:nvPicPr>
        <p:blipFill>
          <a:blip r:embed="rId2"/>
          <a:srcRect t="9091" r="23298"/>
          <a:stretch/>
        </p:blipFill>
        <p:spPr>
          <a:xfrm>
            <a:off x="3523488" y="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659332-9679-C2F6-BDA0-6DC67101C3E7}"/>
              </a:ext>
            </a:extLst>
          </p:cNvPr>
          <p:cNvSpPr>
            <a:spLocks noGrp="1"/>
          </p:cNvSpPr>
          <p:nvPr>
            <p:ph type="ctrTitle"/>
          </p:nvPr>
        </p:nvSpPr>
        <p:spPr>
          <a:xfrm>
            <a:off x="477981" y="1122363"/>
            <a:ext cx="7178742" cy="3204134"/>
          </a:xfrm>
        </p:spPr>
        <p:txBody>
          <a:bodyPr anchor="b">
            <a:normAutofit fontScale="90000"/>
          </a:bodyPr>
          <a:lstStyle/>
          <a:p>
            <a:r>
              <a:rPr kumimoji="0" lang="en-GB" sz="40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t>Blinatumomab and Childhood B-ALL:</a:t>
            </a:r>
            <a:br>
              <a:rPr kumimoji="0" lang="en-GB" sz="40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br>
            <a:br>
              <a:rPr kumimoji="0" lang="en-GB" sz="40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br>
            <a:r>
              <a:rPr kumimoji="0" lang="en-GB" sz="40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t>AALL1731, its Impact on Standard </a:t>
            </a:r>
            <a:br>
              <a:rPr kumimoji="0" lang="en-GB" sz="40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br>
            <a:r>
              <a:rPr kumimoji="0" lang="en-GB" sz="40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t>Treatment, and Unanswered Questions</a:t>
            </a:r>
            <a:endParaRPr lang="en-CA" sz="4800" dirty="0"/>
          </a:p>
        </p:txBody>
      </p:sp>
      <p:sp>
        <p:nvSpPr>
          <p:cNvPr id="3" name="Subtitle 2">
            <a:extLst>
              <a:ext uri="{FF2B5EF4-FFF2-40B4-BE49-F238E27FC236}">
                <a16:creationId xmlns:a16="http://schemas.microsoft.com/office/drawing/2014/main" id="{D7F620DF-173B-E400-FBE2-4F463DE6D0AD}"/>
              </a:ext>
            </a:extLst>
          </p:cNvPr>
          <p:cNvSpPr>
            <a:spLocks noGrp="1"/>
          </p:cNvSpPr>
          <p:nvPr>
            <p:ph type="subTitle" idx="1"/>
          </p:nvPr>
        </p:nvSpPr>
        <p:spPr>
          <a:xfrm>
            <a:off x="477980" y="4872922"/>
            <a:ext cx="7178742" cy="1737198"/>
          </a:xfrm>
        </p:spPr>
        <p:txBody>
          <a:bodyPr>
            <a:normAutofit fontScale="25000" lnSpcReduction="20000"/>
          </a:bodyPr>
          <a:lstStyle/>
          <a:p>
            <a:pPr algn="ctr">
              <a:lnSpc>
                <a:spcPct val="120000"/>
              </a:lnSpc>
            </a:pPr>
            <a:r>
              <a:rPr lang="en-US" sz="5600" b="1" dirty="0">
                <a:latin typeface="+mj-lt"/>
              </a:rPr>
              <a:t>Sumit Gupta, MD, PhD</a:t>
            </a:r>
          </a:p>
          <a:p>
            <a:pPr algn="ctr">
              <a:lnSpc>
                <a:spcPct val="120000"/>
              </a:lnSpc>
            </a:pPr>
            <a:r>
              <a:rPr lang="en-US" sz="5600" b="1" dirty="0">
                <a:latin typeface="+mj-lt"/>
              </a:rPr>
              <a:t>Professor, Hospital for Sick Children and University of Toronto, Toronto, Canada</a:t>
            </a:r>
          </a:p>
          <a:p>
            <a:pPr algn="ctr">
              <a:lnSpc>
                <a:spcPct val="120000"/>
              </a:lnSpc>
            </a:pPr>
            <a:r>
              <a:rPr lang="en-US" sz="5600" b="1" dirty="0">
                <a:latin typeface="+mj-lt"/>
              </a:rPr>
              <a:t>Vice-Chair, Clinical Trials, ALL Committee, Children’s Oncology Group</a:t>
            </a:r>
          </a:p>
          <a:p>
            <a:pPr algn="ctr">
              <a:lnSpc>
                <a:spcPct val="120000"/>
              </a:lnSpc>
            </a:pPr>
            <a:r>
              <a:rPr lang="en-US" sz="5600" b="1" dirty="0">
                <a:latin typeface="+mj-lt"/>
              </a:rPr>
              <a:t>Society for Clinical Trials, 46</a:t>
            </a:r>
            <a:r>
              <a:rPr lang="en-US" sz="5600" b="1" baseline="30000" dirty="0">
                <a:latin typeface="+mj-lt"/>
              </a:rPr>
              <a:t>th</a:t>
            </a:r>
            <a:r>
              <a:rPr lang="en-US" sz="5600" b="1" dirty="0">
                <a:latin typeface="+mj-lt"/>
              </a:rPr>
              <a:t> Annual Meeting, Vancouver, Canada</a:t>
            </a:r>
          </a:p>
          <a:p>
            <a:pPr algn="ctr">
              <a:lnSpc>
                <a:spcPct val="120000"/>
              </a:lnSpc>
            </a:pPr>
            <a:r>
              <a:rPr lang="en-US" sz="5600" b="1" dirty="0">
                <a:latin typeface="+mj-lt"/>
              </a:rPr>
              <a:t>May 20</a:t>
            </a:r>
            <a:r>
              <a:rPr lang="en-US" sz="5600" b="1" baseline="30000" dirty="0">
                <a:latin typeface="+mj-lt"/>
              </a:rPr>
              <a:t>th</a:t>
            </a:r>
            <a:r>
              <a:rPr lang="en-US" sz="5600" b="1" dirty="0">
                <a:latin typeface="+mj-lt"/>
              </a:rPr>
              <a:t>, 2025</a:t>
            </a:r>
            <a:endParaRPr lang="en-US" sz="5600" dirty="0"/>
          </a:p>
          <a:p>
            <a:pPr algn="l"/>
            <a:endParaRPr lang="en-CA" sz="20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B529F7-EE18-9FA5-D9C9-7160E8FEB728}"/>
              </a:ext>
            </a:extLst>
          </p:cNvPr>
          <p:cNvSpPr/>
          <p:nvPr/>
        </p:nvSpPr>
        <p:spPr>
          <a:xfrm>
            <a:off x="481029" y="625683"/>
            <a:ext cx="704088"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1FCEF5EF-9EDE-E59C-5782-2F12355954C6}"/>
              </a:ext>
            </a:extLst>
          </p:cNvPr>
          <p:cNvPicPr>
            <a:picLocks noChangeAspect="1"/>
          </p:cNvPicPr>
          <p:nvPr/>
        </p:nvPicPr>
        <p:blipFill>
          <a:blip r:embed="rId3"/>
          <a:stretch>
            <a:fillRect/>
          </a:stretch>
        </p:blipFill>
        <p:spPr>
          <a:xfrm>
            <a:off x="248866" y="311703"/>
            <a:ext cx="1667973" cy="880122"/>
          </a:xfrm>
          <a:prstGeom prst="rect">
            <a:avLst/>
          </a:prstGeom>
        </p:spPr>
      </p:pic>
    </p:spTree>
    <p:extLst>
      <p:ext uri="{BB962C8B-B14F-4D97-AF65-F5344CB8AC3E}">
        <p14:creationId xmlns:p14="http://schemas.microsoft.com/office/powerpoint/2010/main" val="233105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318FC-77B0-D402-5F20-C3B5FB02843C}"/>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7DA22A4-378E-E8EE-CC92-F461DAFCCA5A}"/>
              </a:ext>
            </a:extLst>
          </p:cNvPr>
          <p:cNvSpPr txBox="1">
            <a:spLocks/>
          </p:cNvSpPr>
          <p:nvPr/>
        </p:nvSpPr>
        <p:spPr>
          <a:xfrm>
            <a:off x="0" y="1556792"/>
            <a:ext cx="12192000" cy="5328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Vincristine – 1963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Doxorubicin – 1974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err="1">
                <a:ln>
                  <a:noFill/>
                </a:ln>
                <a:solidFill>
                  <a:prstClr val="black"/>
                </a:solidFill>
                <a:effectLst/>
                <a:uLnTx/>
                <a:uFillTx/>
                <a:latin typeface="Calibri" panose="020F0502020204030204"/>
                <a:ea typeface="+mn-ea"/>
                <a:cs typeface="+mn-cs"/>
              </a:rPr>
              <a:t>Aspariginase</a:t>
            </a: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 – 1953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err="1">
                <a:ln>
                  <a:noFill/>
                </a:ln>
                <a:solidFill>
                  <a:prstClr val="black"/>
                </a:solidFill>
                <a:effectLst/>
                <a:uLnTx/>
                <a:uFillTx/>
                <a:latin typeface="Calibri" panose="020F0502020204030204"/>
                <a:ea typeface="+mn-ea"/>
                <a:cs typeface="+mn-cs"/>
              </a:rPr>
              <a:t>Cyclophosphomide</a:t>
            </a: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 – 1959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Cytarabine – 1969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6-Mercaptopurine – 1953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Methotrexate - 1953</a:t>
            </a:r>
          </a:p>
        </p:txBody>
      </p:sp>
    </p:spTree>
    <p:extLst>
      <p:ext uri="{BB962C8B-B14F-4D97-AF65-F5344CB8AC3E}">
        <p14:creationId xmlns:p14="http://schemas.microsoft.com/office/powerpoint/2010/main" val="627389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36D5-22E9-C534-23B3-F0F60D413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6B0AC-8B43-1AF3-2D3E-C6C1762E0395}"/>
              </a:ext>
            </a:extLst>
          </p:cNvPr>
          <p:cNvSpPr>
            <a:spLocks noGrp="1"/>
          </p:cNvSpPr>
          <p:nvPr>
            <p:ph type="title"/>
          </p:nvPr>
        </p:nvSpPr>
        <p:spPr>
          <a:xfrm>
            <a:off x="362074" y="365125"/>
            <a:ext cx="11467852" cy="693113"/>
          </a:xfrm>
        </p:spPr>
        <p:txBody>
          <a:bodyPr>
            <a:normAutofit fontScale="90000"/>
          </a:bodyPr>
          <a:lstStyle/>
          <a:p>
            <a:r>
              <a:rPr lang="en-US" b="1" dirty="0">
                <a:solidFill>
                  <a:srgbClr val="00616B"/>
                </a:solidFill>
              </a:rPr>
              <a:t>Pediatric B-cell Acute Lymphoblastic Leukemia</a:t>
            </a:r>
          </a:p>
        </p:txBody>
      </p:sp>
      <p:sp>
        <p:nvSpPr>
          <p:cNvPr id="3" name="Content Placeholder 2">
            <a:extLst>
              <a:ext uri="{FF2B5EF4-FFF2-40B4-BE49-F238E27FC236}">
                <a16:creationId xmlns:a16="http://schemas.microsoft.com/office/drawing/2014/main" id="{112FB6F1-35D9-D8D3-B821-E32D418DC967}"/>
              </a:ext>
            </a:extLst>
          </p:cNvPr>
          <p:cNvSpPr>
            <a:spLocks noGrp="1"/>
          </p:cNvSpPr>
          <p:nvPr>
            <p:ph idx="1"/>
          </p:nvPr>
        </p:nvSpPr>
        <p:spPr>
          <a:xfrm>
            <a:off x="362074" y="1333171"/>
            <a:ext cx="4693252" cy="2415869"/>
          </a:xfrm>
        </p:spPr>
        <p:txBody>
          <a:bodyPr>
            <a:normAutofit/>
          </a:bodyPr>
          <a:lstStyle/>
          <a:p>
            <a:r>
              <a:rPr lang="en-US" dirty="0"/>
              <a:t>Major progress over the last 5 decades</a:t>
            </a:r>
          </a:p>
          <a:p>
            <a:endParaRPr lang="en-US" dirty="0"/>
          </a:p>
          <a:p>
            <a:r>
              <a:rPr lang="en-US" dirty="0"/>
              <a:t>Not because of new drugs!</a:t>
            </a:r>
          </a:p>
          <a:p>
            <a:pPr lvl="1"/>
            <a:endParaRPr lang="en-US" sz="2800" dirty="0"/>
          </a:p>
          <a:p>
            <a:endParaRPr lang="en-US" dirty="0"/>
          </a:p>
          <a:p>
            <a:endParaRPr lang="en-US" sz="2400" dirty="0"/>
          </a:p>
          <a:p>
            <a:endParaRPr lang="en-US" dirty="0"/>
          </a:p>
        </p:txBody>
      </p:sp>
      <p:pic>
        <p:nvPicPr>
          <p:cNvPr id="4" name="Main graphic">
            <a:extLst>
              <a:ext uri="{FF2B5EF4-FFF2-40B4-BE49-F238E27FC236}">
                <a16:creationId xmlns:a16="http://schemas.microsoft.com/office/drawing/2014/main" id="{33038704-E73E-1961-C79C-46A7E6055719}"/>
              </a:ext>
            </a:extLst>
          </p:cNvPr>
          <p:cNvPicPr/>
          <p:nvPr/>
        </p:nvPicPr>
        <p:blipFill>
          <a:blip r:embed="rId2"/>
          <a:stretch/>
        </p:blipFill>
        <p:spPr>
          <a:xfrm>
            <a:off x="5188159" y="1410500"/>
            <a:ext cx="6407925" cy="2415870"/>
          </a:xfrm>
          <a:prstGeom prst="rect">
            <a:avLst/>
          </a:prstGeom>
          <a:ln>
            <a:noFill/>
          </a:ln>
        </p:spPr>
      </p:pic>
      <p:sp>
        <p:nvSpPr>
          <p:cNvPr id="5" name="Content Placeholder 2">
            <a:extLst>
              <a:ext uri="{FF2B5EF4-FFF2-40B4-BE49-F238E27FC236}">
                <a16:creationId xmlns:a16="http://schemas.microsoft.com/office/drawing/2014/main" id="{E7D57E83-7C30-3A64-3925-234BA14AD59F}"/>
              </a:ext>
            </a:extLst>
          </p:cNvPr>
          <p:cNvSpPr txBox="1">
            <a:spLocks/>
          </p:cNvSpPr>
          <p:nvPr/>
        </p:nvSpPr>
        <p:spPr>
          <a:xfrm>
            <a:off x="370780" y="4294091"/>
            <a:ext cx="11459145" cy="2415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Instead, due to series of well-designed clinical trials identifying more effective combinations of traditional chemotherapy, improved supportive care, and risk stratification</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13316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accent2"/>
                </a:solidFill>
              </a:rPr>
              <a:t>Overview</a:t>
            </a:r>
            <a:endParaRPr lang="en-CA" sz="1600" dirty="0">
              <a:solidFill>
                <a:schemeClr val="tx1"/>
              </a:solidFill>
            </a:endParaRPr>
          </a:p>
          <a:p>
            <a:pPr algn="ctr"/>
            <a:endParaRPr lang="en-CA" sz="1600" dirty="0">
              <a:solidFill>
                <a:schemeClr val="tx1"/>
              </a:solidFill>
            </a:endParaRPr>
          </a:p>
          <a:p>
            <a:pPr algn="ctr"/>
            <a:r>
              <a:rPr lang="en-CA" sz="1600" dirty="0">
                <a:solidFill>
                  <a:schemeClr val="tx1"/>
                </a:solidFill>
              </a:rPr>
              <a:t>Background</a:t>
            </a:r>
          </a:p>
          <a:p>
            <a:pPr algn="ctr"/>
            <a:endParaRPr lang="en-CA" sz="1600" dirty="0">
              <a:solidFill>
                <a:schemeClr val="accent1">
                  <a:lumMod val="75000"/>
                </a:schemeClr>
              </a:solidFill>
            </a:endParaRPr>
          </a:p>
          <a:p>
            <a:pPr algn="ctr"/>
            <a:r>
              <a:rPr lang="en-CA" sz="1600" dirty="0">
                <a:solidFill>
                  <a:schemeClr val="accent1">
                    <a:lumMod val="75000"/>
                  </a:schemeClr>
                </a:solidFill>
              </a:rPr>
              <a:t>POHEP Unit</a:t>
            </a:r>
          </a:p>
          <a:p>
            <a:pPr algn="ctr"/>
            <a:endParaRPr lang="en-CA" sz="1600" dirty="0">
              <a:solidFill>
                <a:schemeClr val="accent1">
                  <a:lumMod val="75000"/>
                </a:schemeClr>
              </a:solidFill>
            </a:endParaRPr>
          </a:p>
          <a:p>
            <a:pPr algn="ctr"/>
            <a:r>
              <a:rPr lang="en-CA" sz="1600" dirty="0">
                <a:solidFill>
                  <a:schemeClr val="accent1">
                    <a:lumMod val="75000"/>
                  </a:schemeClr>
                </a:solidFill>
              </a:rPr>
              <a:t>Benefits</a:t>
            </a:r>
          </a:p>
          <a:p>
            <a:pPr algn="ctr"/>
            <a:endParaRPr lang="en-CA" sz="1600" dirty="0">
              <a:solidFill>
                <a:schemeClr val="accent1">
                  <a:lumMod val="75000"/>
                </a:schemeClr>
              </a:solidFill>
            </a:endParaRPr>
          </a:p>
          <a:p>
            <a:pPr algn="ctr"/>
            <a:r>
              <a:rPr lang="en-CA" sz="1600" dirty="0">
                <a:solidFill>
                  <a:schemeClr val="accent1">
                    <a:lumMod val="75000"/>
                  </a:schemeClr>
                </a:solidFill>
              </a:rPr>
              <a:t>Achievements to date</a:t>
            </a:r>
          </a:p>
          <a:p>
            <a:pPr algn="ctr"/>
            <a:endParaRPr lang="en-CA" sz="1600" dirty="0">
              <a:solidFill>
                <a:schemeClr val="accent1">
                  <a:lumMod val="75000"/>
                </a:schemeClr>
              </a:solidFill>
            </a:endParaRPr>
          </a:p>
          <a:p>
            <a:pPr algn="ctr"/>
            <a:r>
              <a:rPr lang="en-CA" sz="1600" dirty="0">
                <a:solidFill>
                  <a:schemeClr val="accent1">
                    <a:lumMod val="75000"/>
                  </a:schemeClr>
                </a:solidFill>
              </a:rPr>
              <a:t>Budget Proposal</a:t>
            </a:r>
          </a:p>
          <a:p>
            <a:pPr algn="ctr"/>
            <a:endParaRPr lang="en-CA" sz="1600" dirty="0">
              <a:solidFill>
                <a:schemeClr val="accent1">
                  <a:lumMod val="75000"/>
                </a:schemeClr>
              </a:solidFill>
            </a:endParaRPr>
          </a:p>
          <a:p>
            <a:pPr algn="ctr"/>
            <a:r>
              <a:rPr lang="en-CA" sz="1600" dirty="0">
                <a:solidFill>
                  <a:schemeClr val="accent1">
                    <a:lumMod val="75000"/>
                  </a:schemeClr>
                </a:solidFill>
              </a:rPr>
              <a:t>Questions</a:t>
            </a:r>
          </a:p>
        </p:txBody>
      </p:sp>
      <p:sp>
        <p:nvSpPr>
          <p:cNvPr id="5" name="TextBox 4"/>
          <p:cNvSpPr txBox="1"/>
          <p:nvPr/>
        </p:nvSpPr>
        <p:spPr>
          <a:xfrm>
            <a:off x="1951988" y="6309320"/>
            <a:ext cx="547846" cy="400110"/>
          </a:xfrm>
          <a:prstGeom prst="rect">
            <a:avLst/>
          </a:prstGeom>
          <a:noFill/>
        </p:spPr>
        <p:txBody>
          <a:bodyPr wrap="none" rtlCol="0">
            <a:spAutoFit/>
          </a:bodyPr>
          <a:lstStyle/>
          <a:p>
            <a:r>
              <a:rPr lang="en-CA" sz="2000" dirty="0"/>
              <a:t>4/5</a:t>
            </a:r>
          </a:p>
        </p:txBody>
      </p:sp>
      <p:pic>
        <p:nvPicPr>
          <p:cNvPr id="9" name="Picture 8"/>
          <p:cNvPicPr>
            <a:picLocks noChangeAspect="1"/>
          </p:cNvPicPr>
          <p:nvPr/>
        </p:nvPicPr>
        <p:blipFill>
          <a:blip r:embed="rId3"/>
          <a:stretch>
            <a:fillRect/>
          </a:stretch>
        </p:blipFill>
        <p:spPr>
          <a:xfrm>
            <a:off x="-1" y="0"/>
            <a:ext cx="12064181" cy="6858000"/>
          </a:xfrm>
          <a:prstGeom prst="rect">
            <a:avLst/>
          </a:prstGeom>
        </p:spPr>
      </p:pic>
    </p:spTree>
    <p:extLst>
      <p:ext uri="{BB962C8B-B14F-4D97-AF65-F5344CB8AC3E}">
        <p14:creationId xmlns:p14="http://schemas.microsoft.com/office/powerpoint/2010/main" val="254828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5435255" y="4581128"/>
            <a:ext cx="1060704" cy="2088232"/>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2607527" y="4293096"/>
            <a:ext cx="6840760" cy="2880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 name="Group 14"/>
          <p:cNvGrpSpPr/>
          <p:nvPr/>
        </p:nvGrpSpPr>
        <p:grpSpPr>
          <a:xfrm>
            <a:off x="2607527" y="1916832"/>
            <a:ext cx="1872208" cy="2376264"/>
            <a:chOff x="1835696" y="1916832"/>
            <a:chExt cx="1872208" cy="2376264"/>
          </a:xfrm>
        </p:grpSpPr>
        <p:pic>
          <p:nvPicPr>
            <p:cNvPr id="11" name="Picture 2" descr="http://bcl.med.harvard.edu/proteomics/proj/raspap/bm-normal.jpg"/>
            <p:cNvPicPr>
              <a:picLocks noChangeAspect="1" noChangeArrowheads="1"/>
            </p:cNvPicPr>
            <p:nvPr/>
          </p:nvPicPr>
          <p:blipFill>
            <a:blip r:embed="rId3" cstate="print"/>
            <a:srcRect/>
            <a:stretch>
              <a:fillRect/>
            </a:stretch>
          </p:blipFill>
          <p:spPr bwMode="auto">
            <a:xfrm>
              <a:off x="1835696" y="2650138"/>
              <a:ext cx="1872208" cy="1642958"/>
            </a:xfrm>
            <a:prstGeom prst="rect">
              <a:avLst/>
            </a:prstGeom>
            <a:noFill/>
          </p:spPr>
        </p:pic>
        <p:sp>
          <p:nvSpPr>
            <p:cNvPr id="12" name="TextBox 11"/>
            <p:cNvSpPr txBox="1"/>
            <p:nvPr/>
          </p:nvSpPr>
          <p:spPr>
            <a:xfrm>
              <a:off x="2104329" y="1916832"/>
              <a:ext cx="1347677" cy="707886"/>
            </a:xfrm>
            <a:prstGeom prst="rect">
              <a:avLst/>
            </a:prstGeom>
            <a:noFill/>
          </p:spPr>
          <p:txBody>
            <a:bodyPr wrap="none" rtlCol="0">
              <a:spAutoFit/>
            </a:bodyPr>
            <a:lstStyle/>
            <a:p>
              <a:pPr algn="ctr"/>
              <a:r>
                <a:rPr lang="en-CA" sz="2000" b="1" dirty="0"/>
                <a:t>Disease </a:t>
              </a:r>
            </a:p>
            <a:p>
              <a:pPr algn="ctr"/>
              <a:r>
                <a:rPr lang="en-CA" sz="2000" b="1" dirty="0"/>
                <a:t>Aggression</a:t>
              </a:r>
            </a:p>
          </p:txBody>
        </p:sp>
      </p:grpSp>
      <p:grpSp>
        <p:nvGrpSpPr>
          <p:cNvPr id="16" name="Group 15"/>
          <p:cNvGrpSpPr/>
          <p:nvPr/>
        </p:nvGrpSpPr>
        <p:grpSpPr>
          <a:xfrm>
            <a:off x="7576079" y="1916833"/>
            <a:ext cx="1872208" cy="2357315"/>
            <a:chOff x="6804248" y="1916832"/>
            <a:chExt cx="1872208" cy="2357315"/>
          </a:xfrm>
        </p:grpSpPr>
        <p:sp>
          <p:nvSpPr>
            <p:cNvPr id="13" name="TextBox 12"/>
            <p:cNvSpPr txBox="1"/>
            <p:nvPr/>
          </p:nvSpPr>
          <p:spPr>
            <a:xfrm>
              <a:off x="7160590" y="1916832"/>
              <a:ext cx="1290803" cy="707886"/>
            </a:xfrm>
            <a:prstGeom prst="rect">
              <a:avLst/>
            </a:prstGeom>
            <a:noFill/>
          </p:spPr>
          <p:txBody>
            <a:bodyPr wrap="none" rtlCol="0">
              <a:spAutoFit/>
            </a:bodyPr>
            <a:lstStyle/>
            <a:p>
              <a:pPr algn="ctr"/>
              <a:r>
                <a:rPr lang="en-CA" sz="2000" b="1" dirty="0"/>
                <a:t>Treatment</a:t>
              </a:r>
            </a:p>
            <a:p>
              <a:pPr algn="ctr"/>
              <a:r>
                <a:rPr lang="en-CA" sz="2000" b="1" dirty="0"/>
                <a:t>Intensity</a:t>
              </a:r>
            </a:p>
          </p:txBody>
        </p:sp>
        <p:pic>
          <p:nvPicPr>
            <p:cNvPr id="14338" name="Picture 2" descr="http://t0.gstatic.com/images?q=tbn:ANd9GcRPQCVhW8fgTUI5YLe8ba_lU0kv4Kgsieniz6bbvBn_68rsjq8Y"/>
            <p:cNvPicPr>
              <a:picLocks noChangeAspect="1" noChangeArrowheads="1"/>
            </p:cNvPicPr>
            <p:nvPr/>
          </p:nvPicPr>
          <p:blipFill>
            <a:blip r:embed="rId4" cstate="print"/>
            <a:srcRect/>
            <a:stretch>
              <a:fillRect/>
            </a:stretch>
          </p:blipFill>
          <p:spPr bwMode="auto">
            <a:xfrm>
              <a:off x="6804248" y="2636912"/>
              <a:ext cx="1872208" cy="1637235"/>
            </a:xfrm>
            <a:prstGeom prst="rect">
              <a:avLst/>
            </a:prstGeom>
            <a:noFill/>
          </p:spPr>
        </p:pic>
      </p:grpSp>
      <p:grpSp>
        <p:nvGrpSpPr>
          <p:cNvPr id="25" name="Group 24"/>
          <p:cNvGrpSpPr/>
          <p:nvPr/>
        </p:nvGrpSpPr>
        <p:grpSpPr>
          <a:xfrm rot="1200000">
            <a:off x="2607527" y="1916832"/>
            <a:ext cx="6840760" cy="2664296"/>
            <a:chOff x="1835696" y="1916832"/>
            <a:chExt cx="6840760" cy="2664296"/>
          </a:xfrm>
        </p:grpSpPr>
        <p:sp>
          <p:nvSpPr>
            <p:cNvPr id="18" name="Rectangle 17"/>
            <p:cNvSpPr/>
            <p:nvPr/>
          </p:nvSpPr>
          <p:spPr>
            <a:xfrm>
              <a:off x="1835696" y="4293096"/>
              <a:ext cx="6840760" cy="2880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9" name="Group 18"/>
            <p:cNvGrpSpPr/>
            <p:nvPr/>
          </p:nvGrpSpPr>
          <p:grpSpPr>
            <a:xfrm>
              <a:off x="1835696" y="1916833"/>
              <a:ext cx="1872208" cy="2376263"/>
              <a:chOff x="1835696" y="1916833"/>
              <a:chExt cx="1872208" cy="2376263"/>
            </a:xfrm>
          </p:grpSpPr>
          <p:pic>
            <p:nvPicPr>
              <p:cNvPr id="20" name="Picture 2" descr="http://bcl.med.harvard.edu/proteomics/proj/raspap/bm-normal.jpg"/>
              <p:cNvPicPr>
                <a:picLocks noChangeAspect="1" noChangeArrowheads="1"/>
              </p:cNvPicPr>
              <p:nvPr/>
            </p:nvPicPr>
            <p:blipFill>
              <a:blip r:embed="rId3" cstate="print"/>
              <a:srcRect/>
              <a:stretch>
                <a:fillRect/>
              </a:stretch>
            </p:blipFill>
            <p:spPr bwMode="auto">
              <a:xfrm>
                <a:off x="1835696" y="2650138"/>
                <a:ext cx="1872208" cy="1642958"/>
              </a:xfrm>
              <a:prstGeom prst="rect">
                <a:avLst/>
              </a:prstGeom>
              <a:noFill/>
            </p:spPr>
          </p:pic>
          <p:sp>
            <p:nvSpPr>
              <p:cNvPr id="21" name="TextBox 20"/>
              <p:cNvSpPr txBox="1"/>
              <p:nvPr/>
            </p:nvSpPr>
            <p:spPr>
              <a:xfrm>
                <a:off x="2104329" y="1916833"/>
                <a:ext cx="1347677" cy="707886"/>
              </a:xfrm>
              <a:prstGeom prst="rect">
                <a:avLst/>
              </a:prstGeom>
              <a:noFill/>
            </p:spPr>
            <p:txBody>
              <a:bodyPr wrap="none" rtlCol="0">
                <a:spAutoFit/>
              </a:bodyPr>
              <a:lstStyle/>
              <a:p>
                <a:pPr algn="ctr"/>
                <a:r>
                  <a:rPr lang="en-CA" sz="2000" b="1" dirty="0"/>
                  <a:t>Disease </a:t>
                </a:r>
              </a:p>
              <a:p>
                <a:pPr algn="ctr"/>
                <a:r>
                  <a:rPr lang="en-CA" sz="2000" b="1" dirty="0"/>
                  <a:t>Aggression</a:t>
                </a:r>
              </a:p>
            </p:txBody>
          </p:sp>
        </p:grpSp>
        <p:grpSp>
          <p:nvGrpSpPr>
            <p:cNvPr id="22" name="Group 21"/>
            <p:cNvGrpSpPr/>
            <p:nvPr/>
          </p:nvGrpSpPr>
          <p:grpSpPr>
            <a:xfrm>
              <a:off x="6804248" y="1916832"/>
              <a:ext cx="1872208" cy="2357315"/>
              <a:chOff x="6804248" y="1916832"/>
              <a:chExt cx="1872208" cy="2357315"/>
            </a:xfrm>
          </p:grpSpPr>
          <p:sp>
            <p:nvSpPr>
              <p:cNvPr id="23" name="TextBox 22"/>
              <p:cNvSpPr txBox="1"/>
              <p:nvPr/>
            </p:nvSpPr>
            <p:spPr>
              <a:xfrm>
                <a:off x="7160589" y="1916832"/>
                <a:ext cx="1290803" cy="707886"/>
              </a:xfrm>
              <a:prstGeom prst="rect">
                <a:avLst/>
              </a:prstGeom>
              <a:noFill/>
            </p:spPr>
            <p:txBody>
              <a:bodyPr wrap="none" rtlCol="0">
                <a:spAutoFit/>
              </a:bodyPr>
              <a:lstStyle/>
              <a:p>
                <a:pPr algn="ctr"/>
                <a:r>
                  <a:rPr lang="en-CA" sz="2000" b="1" dirty="0"/>
                  <a:t>Treatment</a:t>
                </a:r>
              </a:p>
              <a:p>
                <a:pPr algn="ctr"/>
                <a:r>
                  <a:rPr lang="en-CA" sz="2000" b="1" dirty="0"/>
                  <a:t>Intensity</a:t>
                </a:r>
              </a:p>
            </p:txBody>
          </p:sp>
          <p:pic>
            <p:nvPicPr>
              <p:cNvPr id="24" name="Picture 2" descr="http://t0.gstatic.com/images?q=tbn:ANd9GcRPQCVhW8fgTUI5YLe8ba_lU0kv4Kgsieniz6bbvBn_68rsjq8Y"/>
              <p:cNvPicPr>
                <a:picLocks noChangeAspect="1" noChangeArrowheads="1"/>
              </p:cNvPicPr>
              <p:nvPr/>
            </p:nvPicPr>
            <p:blipFill>
              <a:blip r:embed="rId4" cstate="print"/>
              <a:srcRect/>
              <a:stretch>
                <a:fillRect/>
              </a:stretch>
            </p:blipFill>
            <p:spPr bwMode="auto">
              <a:xfrm>
                <a:off x="6804248" y="2636912"/>
                <a:ext cx="1872208" cy="1637235"/>
              </a:xfrm>
              <a:prstGeom prst="rect">
                <a:avLst/>
              </a:prstGeom>
              <a:noFill/>
            </p:spPr>
          </p:pic>
        </p:grpSp>
      </p:grpSp>
      <p:grpSp>
        <p:nvGrpSpPr>
          <p:cNvPr id="26" name="Group 25"/>
          <p:cNvGrpSpPr/>
          <p:nvPr/>
        </p:nvGrpSpPr>
        <p:grpSpPr>
          <a:xfrm rot="-1200000">
            <a:off x="2646211" y="1926213"/>
            <a:ext cx="6840760" cy="2664296"/>
            <a:chOff x="1835696" y="1916832"/>
            <a:chExt cx="6840760" cy="2664296"/>
          </a:xfrm>
        </p:grpSpPr>
        <p:sp>
          <p:nvSpPr>
            <p:cNvPr id="27" name="Rectangle 26"/>
            <p:cNvSpPr/>
            <p:nvPr/>
          </p:nvSpPr>
          <p:spPr>
            <a:xfrm>
              <a:off x="1835696" y="4293096"/>
              <a:ext cx="6840760" cy="2880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8" name="Group 18"/>
            <p:cNvGrpSpPr/>
            <p:nvPr/>
          </p:nvGrpSpPr>
          <p:grpSpPr>
            <a:xfrm>
              <a:off x="1835696" y="1916832"/>
              <a:ext cx="1872208" cy="2376264"/>
              <a:chOff x="1835696" y="1916832"/>
              <a:chExt cx="1872208" cy="2376264"/>
            </a:xfrm>
          </p:grpSpPr>
          <p:pic>
            <p:nvPicPr>
              <p:cNvPr id="33" name="Picture 2" descr="http://bcl.med.harvard.edu/proteomics/proj/raspap/bm-normal.jpg"/>
              <p:cNvPicPr>
                <a:picLocks noChangeAspect="1" noChangeArrowheads="1"/>
              </p:cNvPicPr>
              <p:nvPr/>
            </p:nvPicPr>
            <p:blipFill>
              <a:blip r:embed="rId3" cstate="print"/>
              <a:srcRect/>
              <a:stretch>
                <a:fillRect/>
              </a:stretch>
            </p:blipFill>
            <p:spPr bwMode="auto">
              <a:xfrm>
                <a:off x="1835696" y="2650138"/>
                <a:ext cx="1872208" cy="1642958"/>
              </a:xfrm>
              <a:prstGeom prst="rect">
                <a:avLst/>
              </a:prstGeom>
              <a:noFill/>
            </p:spPr>
          </p:pic>
          <p:sp>
            <p:nvSpPr>
              <p:cNvPr id="34" name="TextBox 33"/>
              <p:cNvSpPr txBox="1"/>
              <p:nvPr/>
            </p:nvSpPr>
            <p:spPr>
              <a:xfrm>
                <a:off x="2104329" y="1916832"/>
                <a:ext cx="1347677" cy="707886"/>
              </a:xfrm>
              <a:prstGeom prst="rect">
                <a:avLst/>
              </a:prstGeom>
              <a:noFill/>
            </p:spPr>
            <p:txBody>
              <a:bodyPr wrap="none" rtlCol="0">
                <a:spAutoFit/>
              </a:bodyPr>
              <a:lstStyle/>
              <a:p>
                <a:pPr algn="ctr"/>
                <a:r>
                  <a:rPr lang="en-CA" sz="2000" b="1" dirty="0"/>
                  <a:t>Disease </a:t>
                </a:r>
              </a:p>
              <a:p>
                <a:pPr algn="ctr"/>
                <a:r>
                  <a:rPr lang="en-CA" sz="2000" b="1" dirty="0"/>
                  <a:t>Aggression</a:t>
                </a:r>
              </a:p>
            </p:txBody>
          </p:sp>
        </p:grpSp>
        <p:grpSp>
          <p:nvGrpSpPr>
            <p:cNvPr id="29" name="Group 21"/>
            <p:cNvGrpSpPr/>
            <p:nvPr/>
          </p:nvGrpSpPr>
          <p:grpSpPr>
            <a:xfrm>
              <a:off x="6804248" y="1916832"/>
              <a:ext cx="1872208" cy="2357315"/>
              <a:chOff x="6804248" y="1916832"/>
              <a:chExt cx="1872208" cy="2357315"/>
            </a:xfrm>
          </p:grpSpPr>
          <p:sp>
            <p:nvSpPr>
              <p:cNvPr id="31" name="TextBox 30"/>
              <p:cNvSpPr txBox="1"/>
              <p:nvPr/>
            </p:nvSpPr>
            <p:spPr>
              <a:xfrm>
                <a:off x="7160590" y="1916832"/>
                <a:ext cx="1290803" cy="707886"/>
              </a:xfrm>
              <a:prstGeom prst="rect">
                <a:avLst/>
              </a:prstGeom>
              <a:noFill/>
            </p:spPr>
            <p:txBody>
              <a:bodyPr wrap="none" rtlCol="0">
                <a:spAutoFit/>
              </a:bodyPr>
              <a:lstStyle/>
              <a:p>
                <a:pPr algn="ctr"/>
                <a:r>
                  <a:rPr lang="en-CA" sz="2000" b="1" dirty="0"/>
                  <a:t>Treatment</a:t>
                </a:r>
              </a:p>
              <a:p>
                <a:pPr algn="ctr"/>
                <a:r>
                  <a:rPr lang="en-CA" sz="2000" b="1" dirty="0"/>
                  <a:t>Intensity</a:t>
                </a:r>
              </a:p>
            </p:txBody>
          </p:sp>
          <p:pic>
            <p:nvPicPr>
              <p:cNvPr id="32" name="Picture 2" descr="http://t0.gstatic.com/images?q=tbn:ANd9GcRPQCVhW8fgTUI5YLe8ba_lU0kv4Kgsieniz6bbvBn_68rsjq8Y"/>
              <p:cNvPicPr>
                <a:picLocks noChangeAspect="1" noChangeArrowheads="1"/>
              </p:cNvPicPr>
              <p:nvPr/>
            </p:nvPicPr>
            <p:blipFill>
              <a:blip r:embed="rId4" cstate="print"/>
              <a:srcRect/>
              <a:stretch>
                <a:fillRect/>
              </a:stretch>
            </p:blipFill>
            <p:spPr bwMode="auto">
              <a:xfrm>
                <a:off x="6804248" y="2636912"/>
                <a:ext cx="1872208" cy="1637235"/>
              </a:xfrm>
              <a:prstGeom prst="rect">
                <a:avLst/>
              </a:prstGeom>
              <a:noFill/>
            </p:spPr>
          </p:pic>
        </p:grpSp>
      </p:grpSp>
      <p:sp>
        <p:nvSpPr>
          <p:cNvPr id="36" name="Rectangle 35"/>
          <p:cNvSpPr/>
          <p:nvPr/>
        </p:nvSpPr>
        <p:spPr>
          <a:xfrm>
            <a:off x="2607527" y="4437112"/>
            <a:ext cx="6840760" cy="28803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7" name="Group 18"/>
          <p:cNvGrpSpPr/>
          <p:nvPr/>
        </p:nvGrpSpPr>
        <p:grpSpPr>
          <a:xfrm>
            <a:off x="2607527" y="2060848"/>
            <a:ext cx="1872208" cy="2376264"/>
            <a:chOff x="1835696" y="1916832"/>
            <a:chExt cx="1872208" cy="2376264"/>
          </a:xfrm>
        </p:grpSpPr>
        <p:pic>
          <p:nvPicPr>
            <p:cNvPr id="41" name="Picture 2" descr="http://bcl.med.harvard.edu/proteomics/proj/raspap/bm-normal.jpg"/>
            <p:cNvPicPr>
              <a:picLocks noChangeAspect="1" noChangeArrowheads="1"/>
            </p:cNvPicPr>
            <p:nvPr/>
          </p:nvPicPr>
          <p:blipFill>
            <a:blip r:embed="rId3" cstate="print"/>
            <a:srcRect/>
            <a:stretch>
              <a:fillRect/>
            </a:stretch>
          </p:blipFill>
          <p:spPr bwMode="auto">
            <a:xfrm>
              <a:off x="1835696" y="2650138"/>
              <a:ext cx="1872208" cy="1642958"/>
            </a:xfrm>
            <a:prstGeom prst="rect">
              <a:avLst/>
            </a:prstGeom>
            <a:noFill/>
          </p:spPr>
        </p:pic>
        <p:sp>
          <p:nvSpPr>
            <p:cNvPr id="42" name="TextBox 41"/>
            <p:cNvSpPr txBox="1"/>
            <p:nvPr/>
          </p:nvSpPr>
          <p:spPr>
            <a:xfrm>
              <a:off x="2104329" y="1916832"/>
              <a:ext cx="1347677" cy="707886"/>
            </a:xfrm>
            <a:prstGeom prst="rect">
              <a:avLst/>
            </a:prstGeom>
            <a:noFill/>
          </p:spPr>
          <p:txBody>
            <a:bodyPr wrap="none" rtlCol="0">
              <a:spAutoFit/>
            </a:bodyPr>
            <a:lstStyle/>
            <a:p>
              <a:pPr algn="ctr"/>
              <a:r>
                <a:rPr lang="en-CA" sz="2000" b="1" dirty="0"/>
                <a:t>Disease </a:t>
              </a:r>
            </a:p>
            <a:p>
              <a:pPr algn="ctr"/>
              <a:r>
                <a:rPr lang="en-CA" sz="2000" b="1" dirty="0"/>
                <a:t>Aggression</a:t>
              </a:r>
            </a:p>
          </p:txBody>
        </p:sp>
      </p:grpSp>
      <p:grpSp>
        <p:nvGrpSpPr>
          <p:cNvPr id="38" name="Group 21"/>
          <p:cNvGrpSpPr/>
          <p:nvPr/>
        </p:nvGrpSpPr>
        <p:grpSpPr>
          <a:xfrm>
            <a:off x="7576079" y="2060849"/>
            <a:ext cx="1872208" cy="2357315"/>
            <a:chOff x="6804248" y="1916832"/>
            <a:chExt cx="1872208" cy="2357315"/>
          </a:xfrm>
        </p:grpSpPr>
        <p:sp>
          <p:nvSpPr>
            <p:cNvPr id="39" name="TextBox 38"/>
            <p:cNvSpPr txBox="1"/>
            <p:nvPr/>
          </p:nvSpPr>
          <p:spPr>
            <a:xfrm>
              <a:off x="7160590" y="1916832"/>
              <a:ext cx="1290803" cy="707886"/>
            </a:xfrm>
            <a:prstGeom prst="rect">
              <a:avLst/>
            </a:prstGeom>
            <a:noFill/>
          </p:spPr>
          <p:txBody>
            <a:bodyPr wrap="none" rtlCol="0">
              <a:spAutoFit/>
            </a:bodyPr>
            <a:lstStyle/>
            <a:p>
              <a:pPr algn="ctr"/>
              <a:r>
                <a:rPr lang="en-CA" sz="2000" b="1" dirty="0"/>
                <a:t>Treatment</a:t>
              </a:r>
            </a:p>
            <a:p>
              <a:pPr algn="ctr"/>
              <a:r>
                <a:rPr lang="en-CA" sz="2000" b="1" dirty="0"/>
                <a:t>Intensity</a:t>
              </a:r>
            </a:p>
          </p:txBody>
        </p:sp>
        <p:pic>
          <p:nvPicPr>
            <p:cNvPr id="40" name="Picture 2" descr="http://t0.gstatic.com/images?q=tbn:ANd9GcRPQCVhW8fgTUI5YLe8ba_lU0kv4Kgsieniz6bbvBn_68rsjq8Y"/>
            <p:cNvPicPr>
              <a:picLocks noChangeAspect="1" noChangeArrowheads="1"/>
            </p:cNvPicPr>
            <p:nvPr/>
          </p:nvPicPr>
          <p:blipFill>
            <a:blip r:embed="rId4" cstate="print"/>
            <a:srcRect/>
            <a:stretch>
              <a:fillRect/>
            </a:stretch>
          </p:blipFill>
          <p:spPr bwMode="auto">
            <a:xfrm>
              <a:off x="6804248" y="2636912"/>
              <a:ext cx="1872208" cy="1637235"/>
            </a:xfrm>
            <a:prstGeom prst="rect">
              <a:avLst/>
            </a:prstGeom>
            <a:noFill/>
          </p:spPr>
        </p:pic>
      </p:grpSp>
      <p:sp>
        <p:nvSpPr>
          <p:cNvPr id="43" name="Rectangle 42"/>
          <p:cNvSpPr/>
          <p:nvPr/>
        </p:nvSpPr>
        <p:spPr>
          <a:xfrm>
            <a:off x="7864111" y="4725144"/>
            <a:ext cx="1584176" cy="194421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ICU</a:t>
            </a:r>
          </a:p>
          <a:p>
            <a:pPr algn="ctr"/>
            <a:r>
              <a:rPr lang="en-CA" sz="2000" dirty="0"/>
              <a:t>Antibiotics</a:t>
            </a:r>
          </a:p>
          <a:p>
            <a:pPr algn="ctr"/>
            <a:r>
              <a:rPr lang="en-CA" sz="2000" dirty="0"/>
              <a:t>Specialists</a:t>
            </a:r>
          </a:p>
          <a:p>
            <a:pPr algn="ctr"/>
            <a:r>
              <a:rPr lang="en-CA" sz="2000" dirty="0"/>
              <a:t>Transfusion</a:t>
            </a:r>
          </a:p>
        </p:txBody>
      </p:sp>
      <p:sp>
        <p:nvSpPr>
          <p:cNvPr id="5" name="TextBox 4"/>
          <p:cNvSpPr txBox="1"/>
          <p:nvPr/>
        </p:nvSpPr>
        <p:spPr>
          <a:xfrm>
            <a:off x="2175479" y="5661249"/>
            <a:ext cx="2879506" cy="461665"/>
          </a:xfrm>
          <a:prstGeom prst="rect">
            <a:avLst/>
          </a:prstGeom>
          <a:noFill/>
        </p:spPr>
        <p:txBody>
          <a:bodyPr wrap="none" rtlCol="0">
            <a:spAutoFit/>
          </a:bodyPr>
          <a:lstStyle/>
          <a:p>
            <a:r>
              <a:rPr lang="en-US" sz="2400" b="1" dirty="0"/>
              <a:t>RISK STRATIFICATION</a:t>
            </a:r>
          </a:p>
        </p:txBody>
      </p:sp>
      <p:sp>
        <p:nvSpPr>
          <p:cNvPr id="48" name="TextBox 47"/>
          <p:cNvSpPr txBox="1"/>
          <p:nvPr/>
        </p:nvSpPr>
        <p:spPr>
          <a:xfrm>
            <a:off x="6928007" y="620689"/>
            <a:ext cx="2546082" cy="461665"/>
          </a:xfrm>
          <a:prstGeom prst="rect">
            <a:avLst/>
          </a:prstGeom>
          <a:noFill/>
        </p:spPr>
        <p:txBody>
          <a:bodyPr wrap="none" rtlCol="0">
            <a:spAutoFit/>
          </a:bodyPr>
          <a:lstStyle/>
          <a:p>
            <a:r>
              <a:rPr lang="en-US" sz="2400" b="1" dirty="0"/>
              <a:t>SUPPORTIVE CARE</a:t>
            </a:r>
          </a:p>
        </p:txBody>
      </p:sp>
    </p:spTree>
    <p:extLst>
      <p:ext uri="{BB962C8B-B14F-4D97-AF65-F5344CB8AC3E}">
        <p14:creationId xmlns:p14="http://schemas.microsoft.com/office/powerpoint/2010/main" val="9859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nodeType="clickEffect">
                                  <p:stCondLst>
                                    <p:cond delay="0"/>
                                  </p:stCondLst>
                                  <p:childTnLst>
                                    <p:animScale>
                                      <p:cBhvr>
                                        <p:cTn id="58" dur="1000" fill="hold"/>
                                        <p:tgtEl>
                                          <p:spTgt spid="37"/>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1000" fill="hold"/>
                                        <p:tgtEl>
                                          <p:spTgt spid="37"/>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6" grpId="0" animBg="1"/>
      <p:bldP spid="43" grpId="0" animBg="1"/>
      <p:bldP spid="5"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5F4585-2204-86EE-5BD6-FC76A3370A7B}"/>
              </a:ext>
            </a:extLst>
          </p:cNvPr>
          <p:cNvPicPr>
            <a:picLocks noChangeAspect="1"/>
          </p:cNvPicPr>
          <p:nvPr/>
        </p:nvPicPr>
        <p:blipFill>
          <a:blip r:embed="rId2"/>
          <a:srcRect t="9091" r="2387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659332-9679-C2F6-BDA0-6DC67101C3E7}"/>
              </a:ext>
            </a:extLst>
          </p:cNvPr>
          <p:cNvSpPr>
            <a:spLocks noGrp="1"/>
          </p:cNvSpPr>
          <p:nvPr>
            <p:ph type="ctrTitle"/>
          </p:nvPr>
        </p:nvSpPr>
        <p:spPr>
          <a:xfrm>
            <a:off x="477981" y="1122363"/>
            <a:ext cx="4285930" cy="3204134"/>
          </a:xfrm>
        </p:spPr>
        <p:txBody>
          <a:bodyPr anchor="b">
            <a:normAutofit/>
          </a:bodyPr>
          <a:lstStyle/>
          <a:p>
            <a:pPr algn="l"/>
            <a:r>
              <a:rPr kumimoji="0" lang="en-GB" sz="4400" b="1" i="0" u="none" strike="noStrike" kern="1200" cap="none" spc="0" normalizeH="0" baseline="0" noProof="0" dirty="0">
                <a:ln>
                  <a:noFill/>
                </a:ln>
                <a:solidFill>
                  <a:srgbClr val="0046AD"/>
                </a:solidFill>
                <a:effectLst/>
                <a:uLnTx/>
                <a:uFillTx/>
                <a:latin typeface="Calibri" panose="020F0502020204030204" pitchFamily="34" charset="0"/>
                <a:ea typeface="+mj-ea"/>
                <a:cs typeface="Calibri" panose="020F0502020204030204" pitchFamily="34" charset="0"/>
              </a:rPr>
              <a:t>Basics of COG Approach to ALL</a:t>
            </a:r>
            <a:endParaRPr lang="en-CA" sz="3200" dirty="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B529F7-EE18-9FA5-D9C9-7160E8FEB728}"/>
              </a:ext>
            </a:extLst>
          </p:cNvPr>
          <p:cNvSpPr/>
          <p:nvPr/>
        </p:nvSpPr>
        <p:spPr>
          <a:xfrm>
            <a:off x="481029" y="625683"/>
            <a:ext cx="704088"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1FCEF5EF-9EDE-E59C-5782-2F12355954C6}"/>
              </a:ext>
            </a:extLst>
          </p:cNvPr>
          <p:cNvPicPr>
            <a:picLocks noChangeAspect="1"/>
          </p:cNvPicPr>
          <p:nvPr/>
        </p:nvPicPr>
        <p:blipFill>
          <a:blip r:embed="rId3"/>
          <a:stretch>
            <a:fillRect/>
          </a:stretch>
        </p:blipFill>
        <p:spPr>
          <a:xfrm>
            <a:off x="248866" y="311703"/>
            <a:ext cx="1667973" cy="880122"/>
          </a:xfrm>
          <a:prstGeom prst="rect">
            <a:avLst/>
          </a:prstGeom>
        </p:spPr>
      </p:pic>
    </p:spTree>
    <p:extLst>
      <p:ext uri="{BB962C8B-B14F-4D97-AF65-F5344CB8AC3E}">
        <p14:creationId xmlns:p14="http://schemas.microsoft.com/office/powerpoint/2010/main" val="234740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480AB-7D9C-2FA4-9086-FA5F5672A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3CCAC-B1C2-10A0-DB71-FD96F0ED8E16}"/>
              </a:ext>
            </a:extLst>
          </p:cNvPr>
          <p:cNvSpPr>
            <a:spLocks noGrp="1"/>
          </p:cNvSpPr>
          <p:nvPr>
            <p:ph type="title"/>
          </p:nvPr>
        </p:nvSpPr>
        <p:spPr>
          <a:xfrm>
            <a:off x="362074" y="169180"/>
            <a:ext cx="11467852" cy="693113"/>
          </a:xfrm>
        </p:spPr>
        <p:txBody>
          <a:bodyPr>
            <a:normAutofit fontScale="90000"/>
          </a:bodyPr>
          <a:lstStyle/>
          <a:p>
            <a:r>
              <a:rPr lang="en-US" b="1" dirty="0">
                <a:solidFill>
                  <a:srgbClr val="00616B"/>
                </a:solidFill>
              </a:rPr>
              <a:t>Standard Risk (SR) B-ALL</a:t>
            </a:r>
          </a:p>
        </p:txBody>
      </p:sp>
      <p:sp>
        <p:nvSpPr>
          <p:cNvPr id="5" name="Content Placeholder 2">
            <a:extLst>
              <a:ext uri="{FF2B5EF4-FFF2-40B4-BE49-F238E27FC236}">
                <a16:creationId xmlns:a16="http://schemas.microsoft.com/office/drawing/2014/main" id="{16EC57BD-6C47-F43E-9F69-9D012A463029}"/>
              </a:ext>
            </a:extLst>
          </p:cNvPr>
          <p:cNvSpPr txBox="1">
            <a:spLocks/>
          </p:cNvSpPr>
          <p:nvPr/>
        </p:nvSpPr>
        <p:spPr>
          <a:xfrm>
            <a:off x="370780" y="1322735"/>
            <a:ext cx="11459145" cy="4982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Children ages 1-9 years at diagnosis and with a presenting WBC count &lt;50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Treated with 8-10 months of moderate to high intensity chemotherapy and then 2 years of low intensity oral chemo (i.e. Maintenance)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 sophisticated risk stratification to determine who’s chemo backbone needs to be less intense or more intense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CNS status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Leukemia cytogenetics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Response to first month of therapy (Induction)</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2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3" name="Rectangle 2">
            <a:extLst>
              <a:ext uri="{FF2B5EF4-FFF2-40B4-BE49-F238E27FC236}">
                <a16:creationId xmlns:a16="http://schemas.microsoft.com/office/drawing/2014/main" id="{E0038B36-0802-9694-12D1-258E1CBF6FFC}"/>
              </a:ext>
            </a:extLst>
          </p:cNvPr>
          <p:cNvSpPr/>
          <p:nvPr/>
        </p:nvSpPr>
        <p:spPr>
          <a:xfrm>
            <a:off x="350562" y="776177"/>
            <a:ext cx="11451578" cy="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_s2057">
            <a:extLst>
              <a:ext uri="{FF2B5EF4-FFF2-40B4-BE49-F238E27FC236}">
                <a16:creationId xmlns:a16="http://schemas.microsoft.com/office/drawing/2014/main" id="{90F03C22-CADB-1BFB-0CBA-1733BFFAB426}"/>
              </a:ext>
            </a:extLst>
          </p:cNvPr>
          <p:cNvCxnSpPr>
            <a:cxnSpLocks noChangeShapeType="1"/>
          </p:cNvCxnSpPr>
          <p:nvPr/>
        </p:nvCxnSpPr>
        <p:spPr bwMode="auto">
          <a:xfrm flipV="1">
            <a:off x="9873452" y="5224221"/>
            <a:ext cx="4141" cy="254294"/>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7" name="_s2056">
            <a:extLst>
              <a:ext uri="{FF2B5EF4-FFF2-40B4-BE49-F238E27FC236}">
                <a16:creationId xmlns:a16="http://schemas.microsoft.com/office/drawing/2014/main" id="{8CD47DAD-B582-6AEB-9708-4F257BD2CB67}"/>
              </a:ext>
            </a:extLst>
          </p:cNvPr>
          <p:cNvCxnSpPr>
            <a:cxnSpLocks noChangeShapeType="1"/>
          </p:cNvCxnSpPr>
          <p:nvPr/>
        </p:nvCxnSpPr>
        <p:spPr bwMode="auto">
          <a:xfrm rot="5400000" flipH="1" flipV="1">
            <a:off x="2169047" y="5271612"/>
            <a:ext cx="180438" cy="0"/>
          </a:xfrm>
          <a:prstGeom prst="bentConnector3">
            <a:avLst>
              <a:gd name="adj1" fmla="val -5243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9" name="_s2056">
            <a:extLst>
              <a:ext uri="{FF2B5EF4-FFF2-40B4-BE49-F238E27FC236}">
                <a16:creationId xmlns:a16="http://schemas.microsoft.com/office/drawing/2014/main" id="{F44E4F9E-5062-1C51-4689-C19D6639B967}"/>
              </a:ext>
            </a:extLst>
          </p:cNvPr>
          <p:cNvCxnSpPr>
            <a:cxnSpLocks noChangeShapeType="1"/>
            <a:stCxn id="13" idx="0"/>
            <a:endCxn id="12" idx="2"/>
          </p:cNvCxnSpPr>
          <p:nvPr/>
        </p:nvCxnSpPr>
        <p:spPr bwMode="auto">
          <a:xfrm rot="5400000" flipH="1" flipV="1">
            <a:off x="9780746" y="3833208"/>
            <a:ext cx="180438" cy="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10" name="_s2057">
            <a:extLst>
              <a:ext uri="{FF2B5EF4-FFF2-40B4-BE49-F238E27FC236}">
                <a16:creationId xmlns:a16="http://schemas.microsoft.com/office/drawing/2014/main" id="{3990A334-7E1A-4B9B-2AF7-316E30FE0788}"/>
              </a:ext>
            </a:extLst>
          </p:cNvPr>
          <p:cNvCxnSpPr>
            <a:cxnSpLocks noChangeShapeType="1"/>
            <a:stCxn id="12" idx="0"/>
            <a:endCxn id="11" idx="2"/>
          </p:cNvCxnSpPr>
          <p:nvPr/>
        </p:nvCxnSpPr>
        <p:spPr bwMode="auto">
          <a:xfrm rot="5400000" flipH="1" flipV="1">
            <a:off x="9725015" y="3033798"/>
            <a:ext cx="287787" cy="0"/>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11" name="_s2058">
            <a:extLst>
              <a:ext uri="{FF2B5EF4-FFF2-40B4-BE49-F238E27FC236}">
                <a16:creationId xmlns:a16="http://schemas.microsoft.com/office/drawing/2014/main" id="{05E22D58-688C-19B4-3C06-E043D1834A65}"/>
              </a:ext>
            </a:extLst>
          </p:cNvPr>
          <p:cNvSpPr>
            <a:spLocks noChangeArrowheads="1"/>
          </p:cNvSpPr>
          <p:nvPr/>
        </p:nvSpPr>
        <p:spPr bwMode="auto">
          <a:xfrm>
            <a:off x="7768197" y="2337170"/>
            <a:ext cx="4205535" cy="552735"/>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4 drug Induction</a:t>
            </a:r>
          </a:p>
        </p:txBody>
      </p:sp>
      <p:sp>
        <p:nvSpPr>
          <p:cNvPr id="12" name="_s2059">
            <a:extLst>
              <a:ext uri="{FF2B5EF4-FFF2-40B4-BE49-F238E27FC236}">
                <a16:creationId xmlns:a16="http://schemas.microsoft.com/office/drawing/2014/main" id="{80CDCD47-DA62-F330-41AA-6AC7B07974F4}"/>
              </a:ext>
            </a:extLst>
          </p:cNvPr>
          <p:cNvSpPr>
            <a:spLocks noChangeArrowheads="1"/>
          </p:cNvSpPr>
          <p:nvPr/>
        </p:nvSpPr>
        <p:spPr bwMode="auto">
          <a:xfrm>
            <a:off x="7768197" y="3177692"/>
            <a:ext cx="4205535" cy="564155"/>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Augmented Consolidation</a:t>
            </a:r>
          </a:p>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(Longer duration; Extra VCR +PEG)</a:t>
            </a:r>
          </a:p>
        </p:txBody>
      </p:sp>
      <p:sp>
        <p:nvSpPr>
          <p:cNvPr id="13" name="_s2060">
            <a:extLst>
              <a:ext uri="{FF2B5EF4-FFF2-40B4-BE49-F238E27FC236}">
                <a16:creationId xmlns:a16="http://schemas.microsoft.com/office/drawing/2014/main" id="{187833EF-D9AA-C42C-1BE5-AEDB2543678C}"/>
              </a:ext>
            </a:extLst>
          </p:cNvPr>
          <p:cNvSpPr>
            <a:spLocks noChangeArrowheads="1"/>
          </p:cNvSpPr>
          <p:nvPr/>
        </p:nvSpPr>
        <p:spPr bwMode="auto">
          <a:xfrm>
            <a:off x="7768197" y="3922285"/>
            <a:ext cx="4205535" cy="566439"/>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IM1 with HD MTX x 4</a:t>
            </a: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_s2061">
            <a:extLst>
              <a:ext uri="{FF2B5EF4-FFF2-40B4-BE49-F238E27FC236}">
                <a16:creationId xmlns:a16="http://schemas.microsoft.com/office/drawing/2014/main" id="{61245CDE-209F-B360-302F-15F572FE73B2}"/>
              </a:ext>
            </a:extLst>
          </p:cNvPr>
          <p:cNvSpPr>
            <a:spLocks noChangeArrowheads="1"/>
          </p:cNvSpPr>
          <p:nvPr/>
        </p:nvSpPr>
        <p:spPr bwMode="auto">
          <a:xfrm>
            <a:off x="7768197" y="4733114"/>
            <a:ext cx="4267200" cy="548166"/>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Delayed Intensification (</a:t>
            </a:r>
            <a:r>
              <a:rPr kumimoji="0" lang="en-US" sz="2000" b="1" i="0" u="none" strike="noStrike" kern="1200" cap="none" spc="0" normalizeH="0" baseline="0" noProof="0" dirty="0" err="1">
                <a:ln>
                  <a:noFill/>
                </a:ln>
                <a:solidFill>
                  <a:srgbClr val="000000"/>
                </a:solidFill>
                <a:effectLst/>
                <a:uLnTx/>
                <a:uFillTx/>
                <a:latin typeface="Calibri" charset="0"/>
                <a:ea typeface="+mn-ea"/>
                <a:cs typeface="+mn-cs"/>
              </a:rPr>
              <a:t>IIa+IIb</a:t>
            </a: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a:t>
            </a:r>
          </a:p>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(extra VCR +PEG in IIb)</a:t>
            </a:r>
          </a:p>
        </p:txBody>
      </p:sp>
      <p:sp>
        <p:nvSpPr>
          <p:cNvPr id="15" name="_s2062">
            <a:extLst>
              <a:ext uri="{FF2B5EF4-FFF2-40B4-BE49-F238E27FC236}">
                <a16:creationId xmlns:a16="http://schemas.microsoft.com/office/drawing/2014/main" id="{5D1879BF-0120-1D77-250F-DFB2D53A1CB3}"/>
              </a:ext>
            </a:extLst>
          </p:cNvPr>
          <p:cNvSpPr>
            <a:spLocks noChangeArrowheads="1"/>
          </p:cNvSpPr>
          <p:nvPr/>
        </p:nvSpPr>
        <p:spPr bwMode="auto">
          <a:xfrm>
            <a:off x="7768197" y="6145337"/>
            <a:ext cx="4267200" cy="580143"/>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Maintenance*</a:t>
            </a:r>
          </a:p>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(with VCR/Steroid pulses)</a:t>
            </a:r>
          </a:p>
        </p:txBody>
      </p:sp>
      <p:sp>
        <p:nvSpPr>
          <p:cNvPr id="16" name="TextBox 64">
            <a:extLst>
              <a:ext uri="{FF2B5EF4-FFF2-40B4-BE49-F238E27FC236}">
                <a16:creationId xmlns:a16="http://schemas.microsoft.com/office/drawing/2014/main" id="{06AB9DB4-8DE8-6620-5553-024CF164FC32}"/>
              </a:ext>
            </a:extLst>
          </p:cNvPr>
          <p:cNvSpPr txBox="1">
            <a:spLocks noChangeArrowheads="1"/>
          </p:cNvSpPr>
          <p:nvPr/>
        </p:nvSpPr>
        <p:spPr bwMode="auto">
          <a:xfrm>
            <a:off x="7935132" y="1562279"/>
            <a:ext cx="4038600" cy="646331"/>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lvl="0" algn="ctr" defTabSz="457153" eaLnBrk="1" hangingPunct="1">
              <a:defRPr/>
            </a:pPr>
            <a:r>
              <a:rPr lang="en-GB" sz="3600" b="1" dirty="0">
                <a:solidFill>
                  <a:srgbClr val="0046AD"/>
                </a:solidFill>
                <a:latin typeface="Calibri" panose="020F0502020204030204" pitchFamily="34" charset="0"/>
                <a:cs typeface="Calibri" panose="020F0502020204030204" pitchFamily="34" charset="0"/>
              </a:rPr>
              <a:t>High Risk</a:t>
            </a:r>
            <a:endParaRPr lang="en-US" sz="3200" b="1" dirty="0">
              <a:solidFill>
                <a:srgbClr val="006579"/>
              </a:solidFill>
              <a:latin typeface="Calibri" charset="0"/>
            </a:endParaRPr>
          </a:p>
        </p:txBody>
      </p:sp>
      <p:cxnSp>
        <p:nvCxnSpPr>
          <p:cNvPr id="17" name="_s2057">
            <a:extLst>
              <a:ext uri="{FF2B5EF4-FFF2-40B4-BE49-F238E27FC236}">
                <a16:creationId xmlns:a16="http://schemas.microsoft.com/office/drawing/2014/main" id="{5F0FF000-636A-F123-AE5A-3C32278EBD49}"/>
              </a:ext>
            </a:extLst>
          </p:cNvPr>
          <p:cNvCxnSpPr>
            <a:cxnSpLocks noChangeShapeType="1"/>
            <a:endCxn id="13" idx="2"/>
          </p:cNvCxnSpPr>
          <p:nvPr/>
        </p:nvCxnSpPr>
        <p:spPr bwMode="auto">
          <a:xfrm flipV="1">
            <a:off x="9866824" y="4488724"/>
            <a:ext cx="4141" cy="254294"/>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8" name="_s2057">
            <a:extLst>
              <a:ext uri="{FF2B5EF4-FFF2-40B4-BE49-F238E27FC236}">
                <a16:creationId xmlns:a16="http://schemas.microsoft.com/office/drawing/2014/main" id="{5F02F4AE-D052-0BA8-3BA3-9977FDC1EDEA}"/>
              </a:ext>
            </a:extLst>
          </p:cNvPr>
          <p:cNvCxnSpPr>
            <a:cxnSpLocks noChangeShapeType="1"/>
          </p:cNvCxnSpPr>
          <p:nvPr/>
        </p:nvCxnSpPr>
        <p:spPr bwMode="auto">
          <a:xfrm flipV="1">
            <a:off x="9866824" y="6018366"/>
            <a:ext cx="0" cy="201422"/>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19" name="Content Placeholder 1">
            <a:extLst>
              <a:ext uri="{FF2B5EF4-FFF2-40B4-BE49-F238E27FC236}">
                <a16:creationId xmlns:a16="http://schemas.microsoft.com/office/drawing/2014/main" id="{DD791518-265C-4FAD-6218-C0AAC7029708}"/>
              </a:ext>
            </a:extLst>
          </p:cNvPr>
          <p:cNvSpPr txBox="1">
            <a:spLocks/>
          </p:cNvSpPr>
          <p:nvPr/>
        </p:nvSpPr>
        <p:spPr>
          <a:xfrm>
            <a:off x="259307" y="689344"/>
            <a:ext cx="11316997" cy="816783"/>
          </a:xfrm>
          <a:prstGeom prst="rect">
            <a:avLst/>
          </a:prstGeom>
        </p:spPr>
        <p:txBody>
          <a:bodyPr vert="horz" wrap="square" lIns="91440" tIns="45720" rIns="91440" bIns="45720" numCol="1" anchor="t" anchorCtr="0" compatLnSpc="1">
            <a:prstTxWarp prst="textNoShape">
              <a:avLst/>
            </a:prstTxWarp>
            <a:normAutofit lnSpcReduction="10000"/>
          </a:bodyP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400" dirty="0">
                <a:cs typeface="Arial" panose="020B0604020202020204" pitchFamily="34" charset="0"/>
              </a:rPr>
              <a:t>Common elements to most ALL protocols include Induction, Post-Induction therapy that includes some form of intensification, and Maintenance therapy</a:t>
            </a:r>
          </a:p>
        </p:txBody>
      </p:sp>
      <p:cxnSp>
        <p:nvCxnSpPr>
          <p:cNvPr id="20" name="_s2056">
            <a:extLst>
              <a:ext uri="{FF2B5EF4-FFF2-40B4-BE49-F238E27FC236}">
                <a16:creationId xmlns:a16="http://schemas.microsoft.com/office/drawing/2014/main" id="{BB8A1722-172B-756C-12DD-5CAD5688C4F1}"/>
              </a:ext>
            </a:extLst>
          </p:cNvPr>
          <p:cNvCxnSpPr>
            <a:cxnSpLocks noChangeShapeType="1"/>
            <a:stCxn id="24" idx="0"/>
            <a:endCxn id="23" idx="2"/>
          </p:cNvCxnSpPr>
          <p:nvPr/>
        </p:nvCxnSpPr>
        <p:spPr bwMode="auto">
          <a:xfrm rot="5400000" flipH="1" flipV="1">
            <a:off x="2164476" y="3872967"/>
            <a:ext cx="180438" cy="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1" name="_s2057">
            <a:extLst>
              <a:ext uri="{FF2B5EF4-FFF2-40B4-BE49-F238E27FC236}">
                <a16:creationId xmlns:a16="http://schemas.microsoft.com/office/drawing/2014/main" id="{D1E4126E-041B-0F4E-9351-2DEC87FD1B71}"/>
              </a:ext>
            </a:extLst>
          </p:cNvPr>
          <p:cNvCxnSpPr>
            <a:cxnSpLocks noChangeShapeType="1"/>
            <a:stCxn id="23" idx="0"/>
            <a:endCxn id="22" idx="2"/>
          </p:cNvCxnSpPr>
          <p:nvPr/>
        </p:nvCxnSpPr>
        <p:spPr bwMode="auto">
          <a:xfrm rot="5400000" flipH="1" flipV="1">
            <a:off x="2108745" y="3073557"/>
            <a:ext cx="287787" cy="0"/>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22" name="_s2058">
            <a:extLst>
              <a:ext uri="{FF2B5EF4-FFF2-40B4-BE49-F238E27FC236}">
                <a16:creationId xmlns:a16="http://schemas.microsoft.com/office/drawing/2014/main" id="{583D5782-B6EF-B99B-EEC0-11389E41F53E}"/>
              </a:ext>
            </a:extLst>
          </p:cNvPr>
          <p:cNvSpPr>
            <a:spLocks noChangeArrowheads="1"/>
          </p:cNvSpPr>
          <p:nvPr/>
        </p:nvSpPr>
        <p:spPr bwMode="auto">
          <a:xfrm>
            <a:off x="151927" y="2376929"/>
            <a:ext cx="4205535" cy="552734"/>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3 drug Induction</a:t>
            </a:r>
          </a:p>
        </p:txBody>
      </p:sp>
      <p:sp>
        <p:nvSpPr>
          <p:cNvPr id="23" name="_s2059">
            <a:extLst>
              <a:ext uri="{FF2B5EF4-FFF2-40B4-BE49-F238E27FC236}">
                <a16:creationId xmlns:a16="http://schemas.microsoft.com/office/drawing/2014/main" id="{3C242D97-FDEC-B2CB-7759-71169EF8C2E4}"/>
              </a:ext>
            </a:extLst>
          </p:cNvPr>
          <p:cNvSpPr>
            <a:spLocks noChangeArrowheads="1"/>
          </p:cNvSpPr>
          <p:nvPr/>
        </p:nvSpPr>
        <p:spPr bwMode="auto">
          <a:xfrm>
            <a:off x="151927" y="3217451"/>
            <a:ext cx="4205535" cy="564155"/>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Standard Consolidation</a:t>
            </a:r>
          </a:p>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VCR x 1, 4 weeks 6MP, weekly IT MTX</a:t>
            </a:r>
          </a:p>
        </p:txBody>
      </p:sp>
      <p:sp>
        <p:nvSpPr>
          <p:cNvPr id="24" name="_s2060">
            <a:extLst>
              <a:ext uri="{FF2B5EF4-FFF2-40B4-BE49-F238E27FC236}">
                <a16:creationId xmlns:a16="http://schemas.microsoft.com/office/drawing/2014/main" id="{5AF1AB0C-69AB-AA67-4CAB-C6DE7C0DFB74}"/>
              </a:ext>
            </a:extLst>
          </p:cNvPr>
          <p:cNvSpPr>
            <a:spLocks noChangeArrowheads="1"/>
          </p:cNvSpPr>
          <p:nvPr/>
        </p:nvSpPr>
        <p:spPr bwMode="auto">
          <a:xfrm>
            <a:off x="151927" y="3962044"/>
            <a:ext cx="4205535" cy="566439"/>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IM1 with Escalating MTX</a:t>
            </a:r>
          </a:p>
        </p:txBody>
      </p:sp>
      <p:sp>
        <p:nvSpPr>
          <p:cNvPr id="25" name="_s2062">
            <a:extLst>
              <a:ext uri="{FF2B5EF4-FFF2-40B4-BE49-F238E27FC236}">
                <a16:creationId xmlns:a16="http://schemas.microsoft.com/office/drawing/2014/main" id="{15C0A192-9419-B218-F45B-81F2903B0980}"/>
              </a:ext>
            </a:extLst>
          </p:cNvPr>
          <p:cNvSpPr>
            <a:spLocks noChangeArrowheads="1"/>
          </p:cNvSpPr>
          <p:nvPr/>
        </p:nvSpPr>
        <p:spPr bwMode="auto">
          <a:xfrm>
            <a:off x="151927" y="6141222"/>
            <a:ext cx="4267200" cy="580143"/>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Maintenance*</a:t>
            </a:r>
          </a:p>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(with VCR/</a:t>
            </a:r>
            <a:r>
              <a:rPr kumimoji="0" lang="en-US" sz="2000" b="1" i="0" u="none" strike="noStrike" kern="1200" cap="none" spc="0" normalizeH="0" baseline="0" noProof="0" dirty="0" err="1">
                <a:ln>
                  <a:noFill/>
                </a:ln>
                <a:solidFill>
                  <a:srgbClr val="000000"/>
                </a:solidFill>
                <a:effectLst/>
                <a:uLnTx/>
                <a:uFillTx/>
                <a:latin typeface="Calibri" charset="0"/>
                <a:ea typeface="+mn-ea"/>
                <a:cs typeface="+mn-cs"/>
              </a:rPr>
              <a:t>Dex</a:t>
            </a: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 pulses)</a:t>
            </a:r>
          </a:p>
        </p:txBody>
      </p:sp>
      <p:sp>
        <p:nvSpPr>
          <p:cNvPr id="26" name="TextBox 64">
            <a:extLst>
              <a:ext uri="{FF2B5EF4-FFF2-40B4-BE49-F238E27FC236}">
                <a16:creationId xmlns:a16="http://schemas.microsoft.com/office/drawing/2014/main" id="{948F9166-551D-7E7E-CB3B-CC025D7DB2FC}"/>
              </a:ext>
            </a:extLst>
          </p:cNvPr>
          <p:cNvSpPr txBox="1">
            <a:spLocks noChangeArrowheads="1"/>
          </p:cNvSpPr>
          <p:nvPr/>
        </p:nvSpPr>
        <p:spPr bwMode="auto">
          <a:xfrm>
            <a:off x="304327" y="1540938"/>
            <a:ext cx="4038600" cy="707886"/>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lvl="0" algn="ctr" defTabSz="457153" eaLnBrk="1" hangingPunct="1">
              <a:defRPr/>
            </a:pPr>
            <a:r>
              <a:rPr lang="en-GB" sz="4000" b="1" dirty="0">
                <a:solidFill>
                  <a:srgbClr val="0046AD"/>
                </a:solidFill>
                <a:latin typeface="Calibri" panose="020F0502020204030204" pitchFamily="34" charset="0"/>
                <a:ea typeface="+mj-ea"/>
                <a:cs typeface="Calibri" panose="020F0502020204030204" pitchFamily="34" charset="0"/>
              </a:rPr>
              <a:t>Standard Risk</a:t>
            </a:r>
            <a:endParaRPr kumimoji="0" lang="en-US" sz="3600" b="1" i="0" u="none" strike="noStrike" kern="1200" cap="none" spc="0" normalizeH="0" baseline="0" noProof="0" dirty="0">
              <a:ln>
                <a:noFill/>
              </a:ln>
              <a:solidFill>
                <a:srgbClr val="006579"/>
              </a:solidFill>
              <a:effectLst/>
              <a:uLnTx/>
              <a:uFillTx/>
              <a:latin typeface="Calibri" charset="0"/>
              <a:ea typeface="ＭＳ Ｐゴシック" charset="0"/>
            </a:endParaRPr>
          </a:p>
        </p:txBody>
      </p:sp>
      <p:sp>
        <p:nvSpPr>
          <p:cNvPr id="27" name="_s2061">
            <a:extLst>
              <a:ext uri="{FF2B5EF4-FFF2-40B4-BE49-F238E27FC236}">
                <a16:creationId xmlns:a16="http://schemas.microsoft.com/office/drawing/2014/main" id="{8C9D2315-E9BC-13DD-732D-86673E63F303}"/>
              </a:ext>
            </a:extLst>
          </p:cNvPr>
          <p:cNvSpPr>
            <a:spLocks noChangeArrowheads="1"/>
          </p:cNvSpPr>
          <p:nvPr/>
        </p:nvSpPr>
        <p:spPr bwMode="auto">
          <a:xfrm>
            <a:off x="137392" y="4786201"/>
            <a:ext cx="4205535" cy="470436"/>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Delayed Intensification (</a:t>
            </a:r>
            <a:r>
              <a:rPr kumimoji="0" lang="en-US" sz="2000" b="1" i="0" u="none" strike="noStrike" kern="1200" cap="none" spc="0" normalizeH="0" baseline="0" noProof="0" dirty="0" err="1">
                <a:ln>
                  <a:noFill/>
                </a:ln>
                <a:solidFill>
                  <a:srgbClr val="000000"/>
                </a:solidFill>
                <a:effectLst/>
                <a:uLnTx/>
                <a:uFillTx/>
                <a:latin typeface="Calibri" charset="0"/>
                <a:ea typeface="+mn-ea"/>
                <a:cs typeface="+mn-cs"/>
              </a:rPr>
              <a:t>IIa+IIb</a:t>
            </a: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a:t>
            </a:r>
          </a:p>
        </p:txBody>
      </p:sp>
      <p:cxnSp>
        <p:nvCxnSpPr>
          <p:cNvPr id="28" name="_s2056">
            <a:extLst>
              <a:ext uri="{FF2B5EF4-FFF2-40B4-BE49-F238E27FC236}">
                <a16:creationId xmlns:a16="http://schemas.microsoft.com/office/drawing/2014/main" id="{79A10BE2-85BA-359B-9B49-4D8A1283E3F7}"/>
              </a:ext>
            </a:extLst>
          </p:cNvPr>
          <p:cNvCxnSpPr>
            <a:cxnSpLocks noChangeShapeType="1"/>
          </p:cNvCxnSpPr>
          <p:nvPr/>
        </p:nvCxnSpPr>
        <p:spPr bwMode="auto">
          <a:xfrm rot="5400000" flipH="1" flipV="1">
            <a:off x="2162419" y="4602379"/>
            <a:ext cx="180438" cy="0"/>
          </a:xfrm>
          <a:prstGeom prst="bentConnector3">
            <a:avLst>
              <a:gd name="adj1" fmla="val -5243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9" name="_s2057">
            <a:extLst>
              <a:ext uri="{FF2B5EF4-FFF2-40B4-BE49-F238E27FC236}">
                <a16:creationId xmlns:a16="http://schemas.microsoft.com/office/drawing/2014/main" id="{51626670-2E73-3937-0F33-B69423E016C9}"/>
              </a:ext>
            </a:extLst>
          </p:cNvPr>
          <p:cNvCxnSpPr>
            <a:cxnSpLocks noChangeShapeType="1"/>
          </p:cNvCxnSpPr>
          <p:nvPr/>
        </p:nvCxnSpPr>
        <p:spPr bwMode="auto">
          <a:xfrm rot="5400000" flipH="1" flipV="1">
            <a:off x="2095312" y="5991145"/>
            <a:ext cx="287787" cy="0"/>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30" name="_s2061">
            <a:extLst>
              <a:ext uri="{FF2B5EF4-FFF2-40B4-BE49-F238E27FC236}">
                <a16:creationId xmlns:a16="http://schemas.microsoft.com/office/drawing/2014/main" id="{81A5E649-ADFF-C756-A21C-9A8A04D33300}"/>
              </a:ext>
            </a:extLst>
          </p:cNvPr>
          <p:cNvSpPr>
            <a:spLocks noChangeArrowheads="1"/>
          </p:cNvSpPr>
          <p:nvPr/>
        </p:nvSpPr>
        <p:spPr bwMode="auto">
          <a:xfrm>
            <a:off x="144020" y="5455434"/>
            <a:ext cx="4205535" cy="470436"/>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IM2 with Escalating MTX</a:t>
            </a:r>
          </a:p>
        </p:txBody>
      </p:sp>
      <p:sp>
        <p:nvSpPr>
          <p:cNvPr id="31" name="_s2061">
            <a:extLst>
              <a:ext uri="{FF2B5EF4-FFF2-40B4-BE49-F238E27FC236}">
                <a16:creationId xmlns:a16="http://schemas.microsoft.com/office/drawing/2014/main" id="{D6ABA834-6E29-8376-58F7-92F901815A58}"/>
              </a:ext>
            </a:extLst>
          </p:cNvPr>
          <p:cNvSpPr>
            <a:spLocks noChangeArrowheads="1"/>
          </p:cNvSpPr>
          <p:nvPr/>
        </p:nvSpPr>
        <p:spPr bwMode="auto">
          <a:xfrm>
            <a:off x="7774825" y="5468611"/>
            <a:ext cx="4267200" cy="548166"/>
          </a:xfrm>
          <a:prstGeom prst="roundRect">
            <a:avLst>
              <a:gd name="adj" fmla="val 16667"/>
            </a:avLst>
          </a:prstGeom>
          <a:solidFill>
            <a:schemeClr val="bg1">
              <a:lumMod val="85000"/>
            </a:schemeClr>
          </a:solidFill>
          <a:ln w="9525">
            <a:solidFill>
              <a:schemeClr val="tx1"/>
            </a:solidFill>
            <a:round/>
            <a:headEnd/>
            <a:tailEnd/>
          </a:ln>
        </p:spPr>
        <p:txBody>
          <a:bodyPr wrap="none" lIns="47268" tIns="23634" rIns="47268" bIns="23634" anchor="ctr"/>
          <a:lstStyle/>
          <a:p>
            <a:pPr marL="0" marR="0" lvl="0" indent="0" algn="ctr" defTabSz="45715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charset="0"/>
                <a:ea typeface="+mn-ea"/>
                <a:cs typeface="+mn-cs"/>
              </a:rPr>
              <a:t>IM2 with Escalating MTX</a:t>
            </a:r>
          </a:p>
        </p:txBody>
      </p:sp>
      <p:cxnSp>
        <p:nvCxnSpPr>
          <p:cNvPr id="32" name="_s2057">
            <a:extLst>
              <a:ext uri="{FF2B5EF4-FFF2-40B4-BE49-F238E27FC236}">
                <a16:creationId xmlns:a16="http://schemas.microsoft.com/office/drawing/2014/main" id="{44FC15CD-828C-7727-F8EF-44460F3ED7F9}"/>
              </a:ext>
            </a:extLst>
          </p:cNvPr>
          <p:cNvCxnSpPr>
            <a:cxnSpLocks noChangeShapeType="1"/>
          </p:cNvCxnSpPr>
          <p:nvPr/>
        </p:nvCxnSpPr>
        <p:spPr bwMode="auto">
          <a:xfrm>
            <a:off x="4391200" y="2929663"/>
            <a:ext cx="3363142" cy="530107"/>
          </a:xfrm>
          <a:prstGeom prst="straightConnector1">
            <a:avLst/>
          </a:prstGeom>
          <a:noFill/>
          <a:ln w="28575">
            <a:solidFill>
              <a:schemeClr val="tx1"/>
            </a:solidFill>
            <a:round/>
            <a:headEnd/>
            <a:tailEnd type="triangle"/>
          </a:ln>
          <a:extLst>
            <a:ext uri="{909E8E84-426E-40dd-AFC4-6F175D3DCCD1}">
              <a14:hiddenFill xmlns:a14="http://schemas.microsoft.com/office/drawing/2010/main" xmlns="">
                <a:noFill/>
              </a14:hiddenFill>
            </a:ext>
          </a:extLst>
        </p:spPr>
      </p:cxnSp>
      <p:sp>
        <p:nvSpPr>
          <p:cNvPr id="33" name="TextBox 32">
            <a:extLst>
              <a:ext uri="{FF2B5EF4-FFF2-40B4-BE49-F238E27FC236}">
                <a16:creationId xmlns:a16="http://schemas.microsoft.com/office/drawing/2014/main" id="{1726DFE7-4FD2-45F0-AAE6-97426260498D}"/>
              </a:ext>
            </a:extLst>
          </p:cNvPr>
          <p:cNvSpPr txBox="1"/>
          <p:nvPr/>
        </p:nvSpPr>
        <p:spPr>
          <a:xfrm rot="517917">
            <a:off x="4883280" y="2562240"/>
            <a:ext cx="2553969" cy="646331"/>
          </a:xfrm>
          <a:prstGeom prst="rect">
            <a:avLst/>
          </a:prstGeom>
          <a:noFill/>
        </p:spPr>
        <p:txBody>
          <a:bodyPr wrap="none" rtlCol="0">
            <a:spAutoFit/>
          </a:bodyPr>
          <a:lstStyle/>
          <a:p>
            <a:pPr algn="ctr"/>
            <a:r>
              <a:rPr lang="en-US" dirty="0"/>
              <a:t>EOI BM MRD positivity</a:t>
            </a:r>
          </a:p>
          <a:p>
            <a:pPr algn="ctr"/>
            <a:r>
              <a:rPr lang="en-US" dirty="0"/>
              <a:t>Unfavorable cytogenetics</a:t>
            </a:r>
          </a:p>
        </p:txBody>
      </p:sp>
    </p:spTree>
    <p:extLst>
      <p:ext uri="{BB962C8B-B14F-4D97-AF65-F5344CB8AC3E}">
        <p14:creationId xmlns:p14="http://schemas.microsoft.com/office/powerpoint/2010/main" val="8384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22" grpId="0" animBg="1"/>
      <p:bldP spid="23" grpId="0" animBg="1"/>
      <p:bldP spid="24" grpId="0" animBg="1"/>
      <p:bldP spid="25" grpId="0" animBg="1"/>
      <p:bldP spid="26" grpId="0"/>
      <p:bldP spid="27" grpId="0" animBg="1"/>
      <p:bldP spid="30" grpId="0" animBg="1"/>
      <p:bldP spid="31"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892238" y="1178688"/>
            <a:ext cx="10368225" cy="298184"/>
          </a:xfrm>
        </p:spPr>
        <p:txBody>
          <a:bodyPr/>
          <a:lstStyle/>
          <a:p>
            <a:pPr algn="ctr"/>
            <a:r>
              <a:rPr lang="en-GB" sz="4000" dirty="0">
                <a:latin typeface="Calibri" panose="020F0502020204030204" pitchFamily="34" charset="0"/>
                <a:cs typeface="Calibri" panose="020F0502020204030204" pitchFamily="34" charset="0"/>
              </a:rPr>
              <a:t>Excellent outcomes among SR patients, particularly the SR-Favourable subset</a:t>
            </a:r>
            <a:endParaRPr lang="en-CA" sz="4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3" name="Rectangle 2">
            <a:extLst>
              <a:ext uri="{FF2B5EF4-FFF2-40B4-BE49-F238E27FC236}">
                <a16:creationId xmlns:a16="http://schemas.microsoft.com/office/drawing/2014/main" id="{E0038B36-0802-9694-12D1-258E1CBF6FFC}"/>
              </a:ext>
            </a:extLst>
          </p:cNvPr>
          <p:cNvSpPr/>
          <p:nvPr/>
        </p:nvSpPr>
        <p:spPr>
          <a:xfrm>
            <a:off x="350562" y="776177"/>
            <a:ext cx="11451578" cy="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1">
            <a:extLst>
              <a:ext uri="{FF2B5EF4-FFF2-40B4-BE49-F238E27FC236}">
                <a16:creationId xmlns:a16="http://schemas.microsoft.com/office/drawing/2014/main" id="{23A3A78E-2683-EEC4-96DA-8F19D319E9F6}"/>
              </a:ext>
            </a:extLst>
          </p:cNvPr>
          <p:cNvSpPr txBox="1">
            <a:spLocks/>
          </p:cNvSpPr>
          <p:nvPr/>
        </p:nvSpPr>
        <p:spPr>
          <a:xfrm>
            <a:off x="5375564" y="2266314"/>
            <a:ext cx="6530687" cy="4306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CA" dirty="0">
                <a:cs typeface="Arial" panose="020B0604020202020204" pitchFamily="34" charset="0"/>
              </a:rPr>
              <a:t>SR-favorable/low</a:t>
            </a:r>
          </a:p>
          <a:p>
            <a:pPr lvl="2"/>
            <a:r>
              <a:rPr lang="en-CA" dirty="0">
                <a:cs typeface="Arial" panose="020B0604020202020204" pitchFamily="34" charset="0"/>
              </a:rPr>
              <a:t>CNS 1/2</a:t>
            </a:r>
          </a:p>
          <a:p>
            <a:pPr lvl="2"/>
            <a:r>
              <a:rPr lang="en-US" dirty="0">
                <a:cs typeface="Arial" panose="020B0604020202020204" pitchFamily="34" charset="0"/>
              </a:rPr>
              <a:t>Favorable genetics (ETV6-RUNX1 or Double </a:t>
            </a:r>
            <a:r>
              <a:rPr lang="en-US" dirty="0" err="1">
                <a:cs typeface="Arial" panose="020B0604020202020204" pitchFamily="34" charset="0"/>
              </a:rPr>
              <a:t>Trisomies</a:t>
            </a:r>
            <a:r>
              <a:rPr lang="en-US" dirty="0">
                <a:cs typeface="Arial" panose="020B0604020202020204" pitchFamily="34" charset="0"/>
              </a:rPr>
              <a:t> 4 and 10)</a:t>
            </a:r>
          </a:p>
          <a:p>
            <a:pPr lvl="2"/>
            <a:r>
              <a:rPr lang="en-US" dirty="0">
                <a:cs typeface="Arial" panose="020B0604020202020204" pitchFamily="34" charset="0"/>
              </a:rPr>
              <a:t>Day 8 peripheral blood MRD &lt;1%</a:t>
            </a:r>
          </a:p>
          <a:p>
            <a:pPr lvl="2"/>
            <a:r>
              <a:rPr lang="en-US" dirty="0">
                <a:cs typeface="Arial" panose="020B0604020202020204" pitchFamily="34" charset="0"/>
              </a:rPr>
              <a:t>Day 29 BM MRD &lt;0.01%</a:t>
            </a:r>
          </a:p>
          <a:p>
            <a:pPr lvl="2"/>
            <a:endParaRPr lang="en-US" dirty="0">
              <a:cs typeface="Arial" panose="020B0604020202020204" pitchFamily="34" charset="0"/>
            </a:endParaRPr>
          </a:p>
          <a:p>
            <a:pPr lvl="1"/>
            <a:r>
              <a:rPr lang="en-US" dirty="0">
                <a:cs typeface="Arial" panose="020B0604020202020204" pitchFamily="34" charset="0"/>
              </a:rPr>
              <a:t>5-year EFS 96.4% (&gt;95%)</a:t>
            </a:r>
          </a:p>
          <a:p>
            <a:pPr lvl="1"/>
            <a:endParaRPr lang="en-US" dirty="0">
              <a:cs typeface="Arial" panose="020B0604020202020204" pitchFamily="34" charset="0"/>
            </a:endParaRPr>
          </a:p>
          <a:p>
            <a:pPr lvl="1"/>
            <a:r>
              <a:rPr lang="en-US" dirty="0">
                <a:cs typeface="Arial" panose="020B0604020202020204" pitchFamily="34" charset="0"/>
              </a:rPr>
              <a:t>Accounts for 35% of NCI SR kids!</a:t>
            </a:r>
          </a:p>
          <a:p>
            <a:pPr lvl="1"/>
            <a:endParaRPr lang="en-US" dirty="0">
              <a:solidFill>
                <a:schemeClr val="accent6"/>
              </a:solidFill>
              <a:cs typeface="Arial" panose="020B0604020202020204" pitchFamily="34" charset="0"/>
            </a:endParaRPr>
          </a:p>
          <a:p>
            <a:pPr lvl="1"/>
            <a:endParaRPr lang="en-US" dirty="0">
              <a:solidFill>
                <a:schemeClr val="accent6"/>
              </a:solidFill>
              <a:cs typeface="Arial" panose="020B0604020202020204" pitchFamily="34" charset="0"/>
            </a:endParaRPr>
          </a:p>
          <a:p>
            <a:pPr lvl="2"/>
            <a:endParaRPr lang="en-US" b="1" dirty="0">
              <a:solidFill>
                <a:schemeClr val="accent6"/>
              </a:solidFill>
              <a:latin typeface="+mj-lt"/>
              <a:cs typeface="Arial" panose="020B0604020202020204" pitchFamily="34" charset="0"/>
            </a:endParaRPr>
          </a:p>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B16A4583-E579-69C6-41F6-04D85AA3BDBF}"/>
              </a:ext>
            </a:extLst>
          </p:cNvPr>
          <p:cNvPicPr>
            <a:picLocks noChangeAspect="1"/>
          </p:cNvPicPr>
          <p:nvPr/>
        </p:nvPicPr>
        <p:blipFill>
          <a:blip r:embed="rId3"/>
          <a:stretch>
            <a:fillRect/>
          </a:stretch>
        </p:blipFill>
        <p:spPr>
          <a:xfrm>
            <a:off x="200373" y="2266314"/>
            <a:ext cx="4893603" cy="4148140"/>
          </a:xfrm>
          <a:prstGeom prst="rect">
            <a:avLst/>
          </a:prstGeom>
        </p:spPr>
      </p:pic>
      <p:sp>
        <p:nvSpPr>
          <p:cNvPr id="7" name="Text Box 4">
            <a:extLst>
              <a:ext uri="{FF2B5EF4-FFF2-40B4-BE49-F238E27FC236}">
                <a16:creationId xmlns:a16="http://schemas.microsoft.com/office/drawing/2014/main" id="{C91792D4-8E1A-B4B2-2DA1-CCDDF032136A}"/>
              </a:ext>
            </a:extLst>
          </p:cNvPr>
          <p:cNvSpPr txBox="1">
            <a:spLocks noChangeArrowheads="1"/>
          </p:cNvSpPr>
          <p:nvPr/>
        </p:nvSpPr>
        <p:spPr bwMode="auto">
          <a:xfrm>
            <a:off x="9174345" y="6179985"/>
            <a:ext cx="2504511" cy="2344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609585" eaLnBrk="0" fontAlgn="base" hangingPunct="0">
              <a:spcBef>
                <a:spcPct val="0"/>
              </a:spcBef>
              <a:spcAft>
                <a:spcPct val="0"/>
              </a:spcAft>
              <a:tabLst>
                <a:tab pos="965176" algn="l"/>
                <a:tab pos="1930352" algn="l"/>
                <a:tab pos="2895528" algn="l"/>
                <a:tab pos="3860703" algn="l"/>
                <a:tab pos="4825879" algn="l"/>
              </a:tabLst>
            </a:pPr>
            <a:r>
              <a:rPr lang="en-GB" sz="1600" dirty="0" err="1">
                <a:latin typeface="Calibri"/>
              </a:rPr>
              <a:t>Angiolillo</a:t>
            </a:r>
            <a:r>
              <a:rPr lang="en-GB" sz="1600" dirty="0">
                <a:latin typeface="Calibri"/>
              </a:rPr>
              <a:t> et al. JCO. 2021 </a:t>
            </a:r>
            <a:r>
              <a:rPr lang="en-GB" sz="1600" dirty="0" err="1">
                <a:latin typeface="Calibri"/>
              </a:rPr>
              <a:t>Schore</a:t>
            </a:r>
            <a:r>
              <a:rPr lang="en-GB" sz="1600" dirty="0">
                <a:latin typeface="Calibri"/>
              </a:rPr>
              <a:t> et al. </a:t>
            </a:r>
            <a:r>
              <a:rPr lang="en-GB" sz="1600" dirty="0" err="1">
                <a:latin typeface="Calibri"/>
              </a:rPr>
              <a:t>Leukemia</a:t>
            </a:r>
            <a:r>
              <a:rPr lang="en-GB" sz="1600" dirty="0">
                <a:latin typeface="Calibri"/>
              </a:rPr>
              <a:t>. 2023</a:t>
            </a:r>
          </a:p>
        </p:txBody>
      </p:sp>
    </p:spTree>
    <p:extLst>
      <p:ext uri="{BB962C8B-B14F-4D97-AF65-F5344CB8AC3E}">
        <p14:creationId xmlns:p14="http://schemas.microsoft.com/office/powerpoint/2010/main" val="39165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BD176-CAAF-606F-3CDE-907F5D4CA4AA}"/>
              </a:ext>
            </a:extLst>
          </p:cNvPr>
          <p:cNvPicPr>
            <a:picLocks noChangeAspect="1"/>
          </p:cNvPicPr>
          <p:nvPr/>
        </p:nvPicPr>
        <p:blipFill>
          <a:blip r:embed="rId2"/>
          <a:srcRect t="2195" r="23298" b="6896"/>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659332-9679-C2F6-BDA0-6DC67101C3E7}"/>
              </a:ext>
            </a:extLst>
          </p:cNvPr>
          <p:cNvSpPr>
            <a:spLocks noGrp="1"/>
          </p:cNvSpPr>
          <p:nvPr>
            <p:ph type="ctrTitle"/>
          </p:nvPr>
        </p:nvSpPr>
        <p:spPr>
          <a:xfrm>
            <a:off x="477980" y="1122363"/>
            <a:ext cx="4481317" cy="3204134"/>
          </a:xfrm>
        </p:spPr>
        <p:txBody>
          <a:bodyPr anchor="b">
            <a:normAutofit/>
          </a:bodyPr>
          <a:lstStyle/>
          <a:p>
            <a:pPr algn="l"/>
            <a:r>
              <a:rPr lang="en-GB" sz="4400" b="1" dirty="0">
                <a:solidFill>
                  <a:srgbClr val="0046AD"/>
                </a:solidFill>
                <a:latin typeface="Calibri" panose="020F0502020204030204" pitchFamily="34" charset="0"/>
                <a:cs typeface="Calibri" panose="020F0502020204030204" pitchFamily="34" charset="0"/>
              </a:rPr>
              <a:t>Why Study Blinatumomab in SR-ALL?</a:t>
            </a:r>
            <a:endParaRPr lang="en-CA" sz="5400" dirty="0"/>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B529F7-EE18-9FA5-D9C9-7160E8FEB728}"/>
              </a:ext>
            </a:extLst>
          </p:cNvPr>
          <p:cNvSpPr/>
          <p:nvPr/>
        </p:nvSpPr>
        <p:spPr>
          <a:xfrm>
            <a:off x="481029" y="625683"/>
            <a:ext cx="704088"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CEF5EF-9EDE-E59C-5782-2F12355954C6}"/>
              </a:ext>
            </a:extLst>
          </p:cNvPr>
          <p:cNvPicPr>
            <a:picLocks noChangeAspect="1"/>
          </p:cNvPicPr>
          <p:nvPr/>
        </p:nvPicPr>
        <p:blipFill>
          <a:blip r:embed="rId3"/>
          <a:stretch>
            <a:fillRect/>
          </a:stretch>
        </p:blipFill>
        <p:spPr>
          <a:xfrm>
            <a:off x="248866" y="311703"/>
            <a:ext cx="1667973" cy="880122"/>
          </a:xfrm>
          <a:prstGeom prst="rect">
            <a:avLst/>
          </a:prstGeom>
        </p:spPr>
      </p:pic>
    </p:spTree>
    <p:extLst>
      <p:ext uri="{BB962C8B-B14F-4D97-AF65-F5344CB8AC3E}">
        <p14:creationId xmlns:p14="http://schemas.microsoft.com/office/powerpoint/2010/main" val="253747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Recent plateau in progress</a:t>
            </a:r>
            <a:endParaRPr lang="en-CA"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pic>
        <p:nvPicPr>
          <p:cNvPr id="4" name="Main graphic">
            <a:extLst>
              <a:ext uri="{FF2B5EF4-FFF2-40B4-BE49-F238E27FC236}">
                <a16:creationId xmlns:a16="http://schemas.microsoft.com/office/drawing/2014/main" id="{19CB6E9F-9173-8C94-6250-E11143A2BEBC}"/>
              </a:ext>
            </a:extLst>
          </p:cNvPr>
          <p:cNvPicPr/>
          <p:nvPr/>
        </p:nvPicPr>
        <p:blipFill>
          <a:blip r:embed="rId3"/>
          <a:stretch/>
        </p:blipFill>
        <p:spPr>
          <a:xfrm>
            <a:off x="2821683" y="1958885"/>
            <a:ext cx="6407925" cy="4154532"/>
          </a:xfrm>
          <a:prstGeom prst="rect">
            <a:avLst/>
          </a:prstGeom>
          <a:ln>
            <a:noFill/>
          </a:ln>
        </p:spPr>
      </p:pic>
      <p:sp>
        <p:nvSpPr>
          <p:cNvPr id="5" name="Text Box 4">
            <a:extLst>
              <a:ext uri="{FF2B5EF4-FFF2-40B4-BE49-F238E27FC236}">
                <a16:creationId xmlns:a16="http://schemas.microsoft.com/office/drawing/2014/main" id="{6C4B87D4-092D-B379-9B7E-05BF82EDD840}"/>
              </a:ext>
            </a:extLst>
          </p:cNvPr>
          <p:cNvSpPr txBox="1">
            <a:spLocks noChangeArrowheads="1"/>
          </p:cNvSpPr>
          <p:nvPr/>
        </p:nvSpPr>
        <p:spPr bwMode="auto">
          <a:xfrm>
            <a:off x="9952264" y="6429564"/>
            <a:ext cx="2104753" cy="27168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609585" eaLnBrk="0" fontAlgn="base" hangingPunct="0">
              <a:spcBef>
                <a:spcPct val="0"/>
              </a:spcBef>
              <a:spcAft>
                <a:spcPct val="0"/>
              </a:spcAft>
              <a:tabLst>
                <a:tab pos="965176" algn="l"/>
                <a:tab pos="1930352" algn="l"/>
                <a:tab pos="2895528" algn="l"/>
                <a:tab pos="3860703" algn="l"/>
                <a:tab pos="4825879" algn="l"/>
              </a:tabLst>
            </a:pPr>
            <a:r>
              <a:rPr lang="en-GB" sz="1600" dirty="0" err="1">
                <a:latin typeface="Calibri"/>
              </a:rPr>
              <a:t>Raetz</a:t>
            </a:r>
            <a:r>
              <a:rPr lang="en-GB" sz="1600" dirty="0">
                <a:latin typeface="Calibri"/>
              </a:rPr>
              <a:t> EA et al. </a:t>
            </a:r>
            <a:r>
              <a:rPr lang="en-GB" sz="1600" i="1" dirty="0">
                <a:latin typeface="Calibri"/>
              </a:rPr>
              <a:t>PBC. </a:t>
            </a:r>
            <a:r>
              <a:rPr lang="en-GB" sz="1600" dirty="0">
                <a:latin typeface="Calibri"/>
              </a:rPr>
              <a:t>2023</a:t>
            </a:r>
          </a:p>
        </p:txBody>
      </p:sp>
      <p:sp>
        <p:nvSpPr>
          <p:cNvPr id="6" name="TextBox 5">
            <a:extLst>
              <a:ext uri="{FF2B5EF4-FFF2-40B4-BE49-F238E27FC236}">
                <a16:creationId xmlns:a16="http://schemas.microsoft.com/office/drawing/2014/main" id="{7A1C92DD-AD49-CEE6-2F8A-AE7B8AF5CACC}"/>
              </a:ext>
            </a:extLst>
          </p:cNvPr>
          <p:cNvSpPr txBox="1"/>
          <p:nvPr/>
        </p:nvSpPr>
        <p:spPr>
          <a:xfrm>
            <a:off x="2351234" y="1368263"/>
            <a:ext cx="7903536" cy="461665"/>
          </a:xfrm>
          <a:prstGeom prst="rect">
            <a:avLst/>
          </a:prstGeom>
          <a:noFill/>
        </p:spPr>
        <p:txBody>
          <a:bodyPr wrap="square" rtlCol="0">
            <a:spAutoFit/>
          </a:bodyPr>
          <a:lstStyle/>
          <a:p>
            <a:pPr defTabSz="609585" eaLnBrk="0" fontAlgn="base" hangingPunct="0">
              <a:spcBef>
                <a:spcPct val="0"/>
              </a:spcBef>
              <a:spcAft>
                <a:spcPct val="0"/>
              </a:spcAft>
            </a:pPr>
            <a:r>
              <a:rPr lang="en-US" sz="2400" dirty="0">
                <a:solidFill>
                  <a:srgbClr val="002060"/>
                </a:solidFill>
                <a:latin typeface="Calibri" panose="020F0502020204030204" pitchFamily="34" charset="0"/>
                <a:ea typeface="ＭＳ Ｐゴシック" panose="020B0600070205080204" pitchFamily="34" charset="-128"/>
              </a:rPr>
              <a:t>Overall survival in patients treated on COG and legacy trials</a:t>
            </a:r>
          </a:p>
        </p:txBody>
      </p:sp>
      <p:sp>
        <p:nvSpPr>
          <p:cNvPr id="9" name="Left Arrow 7">
            <a:extLst>
              <a:ext uri="{FF2B5EF4-FFF2-40B4-BE49-F238E27FC236}">
                <a16:creationId xmlns:a16="http://schemas.microsoft.com/office/drawing/2014/main" id="{8B265831-93E8-B57A-5276-1D13EC6B0ED3}"/>
              </a:ext>
            </a:extLst>
          </p:cNvPr>
          <p:cNvSpPr/>
          <p:nvPr/>
        </p:nvSpPr>
        <p:spPr>
          <a:xfrm>
            <a:off x="9412491" y="2104715"/>
            <a:ext cx="584791" cy="240415"/>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Tree>
    <p:extLst>
      <p:ext uri="{BB962C8B-B14F-4D97-AF65-F5344CB8AC3E}">
        <p14:creationId xmlns:p14="http://schemas.microsoft.com/office/powerpoint/2010/main" val="17522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Disclosures</a:t>
            </a:r>
            <a:endParaRPr lang="en-CA"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77B56E16-E41C-1EBD-7B09-4CBF3B6BCD13}"/>
              </a:ext>
            </a:extLst>
          </p:cNvPr>
          <p:cNvSpPr>
            <a:spLocks noGrp="1"/>
          </p:cNvSpPr>
          <p:nvPr>
            <p:ph idx="1"/>
          </p:nvPr>
        </p:nvSpPr>
        <p:spPr/>
        <p:txBody>
          <a:bodyPr numCol="1">
            <a:normAutofit/>
          </a:bodyPr>
          <a:lstStyle/>
          <a:p>
            <a:r>
              <a:rPr lang="en-GB" sz="2800" dirty="0">
                <a:latin typeface="Calibri" panose="020F0502020204030204" pitchFamily="34" charset="0"/>
                <a:cs typeface="Calibri" panose="020F0502020204030204" pitchFamily="34" charset="0"/>
              </a:rPr>
              <a:t>Speakers Bureau/honoraria: Amgen</a:t>
            </a:r>
          </a:p>
          <a:p>
            <a:r>
              <a:rPr lang="en-CA" sz="2800" dirty="0">
                <a:latin typeface="Calibri" panose="020F0502020204030204" pitchFamily="34" charset="0"/>
                <a:cs typeface="Calibri" panose="020F0502020204030204" pitchFamily="34" charset="0"/>
              </a:rPr>
              <a:t>Consulting fees: Amgen, Jazz</a:t>
            </a: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Tree>
    <p:extLst>
      <p:ext uri="{BB962C8B-B14F-4D97-AF65-F5344CB8AC3E}">
        <p14:creationId xmlns:p14="http://schemas.microsoft.com/office/powerpoint/2010/main" val="90573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Further progress in pediatric B-ALL has stalled</a:t>
            </a:r>
            <a:endParaRPr lang="en-CA"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3"/>
          <a:stretch>
            <a:fillRect/>
          </a:stretch>
        </p:blipFill>
        <p:spPr>
          <a:xfrm>
            <a:off x="10718787" y="69266"/>
            <a:ext cx="1168412" cy="616524"/>
          </a:xfrm>
          <a:prstGeom prst="rect">
            <a:avLst/>
          </a:prstGeom>
        </p:spPr>
      </p:pic>
      <p:sp>
        <p:nvSpPr>
          <p:cNvPr id="3" name="TextBox 2">
            <a:extLst>
              <a:ext uri="{FF2B5EF4-FFF2-40B4-BE49-F238E27FC236}">
                <a16:creationId xmlns:a16="http://schemas.microsoft.com/office/drawing/2014/main" id="{64EF34AB-DFD2-F0B4-6941-F36802EBEC41}"/>
              </a:ext>
            </a:extLst>
          </p:cNvPr>
          <p:cNvSpPr txBox="1"/>
          <p:nvPr/>
        </p:nvSpPr>
        <p:spPr>
          <a:xfrm>
            <a:off x="7656576" y="6357883"/>
            <a:ext cx="3556000" cy="318100"/>
          </a:xfrm>
          <a:prstGeom prst="rect">
            <a:avLst/>
          </a:prstGeom>
          <a:noFill/>
        </p:spPr>
        <p:txBody>
          <a:bodyPr wrap="square" rtlCol="0">
            <a:spAutoFit/>
          </a:bodyPr>
          <a:lstStyle/>
          <a:p>
            <a:pPr defTabSz="609585" eaLnBrk="0" fontAlgn="base" hangingPunct="0">
              <a:spcBef>
                <a:spcPct val="0"/>
              </a:spcBef>
              <a:spcAft>
                <a:spcPct val="0"/>
              </a:spcAft>
            </a:pPr>
            <a:r>
              <a:rPr lang="en-US" sz="1467" dirty="0">
                <a:solidFill>
                  <a:srgbClr val="000000"/>
                </a:solidFill>
                <a:latin typeface="Calibri"/>
                <a:ea typeface="ＭＳ Ｐゴシック" panose="020B0600070205080204" pitchFamily="34" charset="-128"/>
                <a:cs typeface="Arial" panose="020B0604020202020204" pitchFamily="34" charset="0"/>
              </a:rPr>
              <a:t>Salzer and Burke et al. </a:t>
            </a:r>
            <a:r>
              <a:rPr lang="en-US" sz="1467" i="1" dirty="0">
                <a:solidFill>
                  <a:srgbClr val="000000"/>
                </a:solidFill>
                <a:latin typeface="Calibri"/>
                <a:ea typeface="ＭＳ Ｐゴシック" panose="020B0600070205080204" pitchFamily="34" charset="-128"/>
                <a:cs typeface="Arial" panose="020B0604020202020204" pitchFamily="34" charset="0"/>
              </a:rPr>
              <a:t>Cancer</a:t>
            </a:r>
            <a:r>
              <a:rPr lang="en-US" sz="1467" dirty="0">
                <a:solidFill>
                  <a:srgbClr val="000000"/>
                </a:solidFill>
                <a:latin typeface="Calibri"/>
                <a:ea typeface="ＭＳ Ｐゴシック" panose="020B0600070205080204" pitchFamily="34" charset="-128"/>
                <a:cs typeface="Arial" panose="020B0604020202020204" pitchFamily="34" charset="0"/>
              </a:rPr>
              <a:t>. 2018</a:t>
            </a:r>
          </a:p>
        </p:txBody>
      </p:sp>
      <p:sp>
        <p:nvSpPr>
          <p:cNvPr id="7" name="TextBox 6">
            <a:extLst>
              <a:ext uri="{FF2B5EF4-FFF2-40B4-BE49-F238E27FC236}">
                <a16:creationId xmlns:a16="http://schemas.microsoft.com/office/drawing/2014/main" id="{3E48CE2C-957B-4744-427C-67D08ED8C6CF}"/>
              </a:ext>
            </a:extLst>
          </p:cNvPr>
          <p:cNvSpPr txBox="1"/>
          <p:nvPr/>
        </p:nvSpPr>
        <p:spPr>
          <a:xfrm>
            <a:off x="8021613" y="1397000"/>
            <a:ext cx="1891127" cy="707886"/>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2060"/>
                </a:solidFill>
                <a:latin typeface="Calibri" panose="020F0502020204030204" pitchFamily="34" charset="0"/>
                <a:ea typeface="ＭＳ Ｐゴシック" panose="020B0600070205080204" pitchFamily="34" charset="-128"/>
              </a:rPr>
              <a:t>AALL1131</a:t>
            </a:r>
          </a:p>
          <a:p>
            <a:pPr algn="ctr" defTabSz="609585" eaLnBrk="0" fontAlgn="base" hangingPunct="0">
              <a:spcBef>
                <a:spcPct val="0"/>
              </a:spcBef>
              <a:spcAft>
                <a:spcPct val="0"/>
              </a:spcAft>
            </a:pPr>
            <a:r>
              <a:rPr lang="en-US" sz="1600" dirty="0">
                <a:solidFill>
                  <a:srgbClr val="002060"/>
                </a:solidFill>
                <a:latin typeface="Calibri" panose="020F0502020204030204" pitchFamily="34" charset="0"/>
                <a:ea typeface="ＭＳ Ｐゴシック" panose="020B0600070205080204" pitchFamily="34" charset="-128"/>
              </a:rPr>
              <a:t>(2012-2017)</a:t>
            </a:r>
          </a:p>
        </p:txBody>
      </p:sp>
      <p:sp>
        <p:nvSpPr>
          <p:cNvPr id="10" name="TextBox 9">
            <a:extLst>
              <a:ext uri="{FF2B5EF4-FFF2-40B4-BE49-F238E27FC236}">
                <a16:creationId xmlns:a16="http://schemas.microsoft.com/office/drawing/2014/main" id="{0F5A20C5-7E1D-7C6C-0326-58783502F92B}"/>
              </a:ext>
            </a:extLst>
          </p:cNvPr>
          <p:cNvSpPr txBox="1"/>
          <p:nvPr/>
        </p:nvSpPr>
        <p:spPr>
          <a:xfrm>
            <a:off x="8236453" y="4545027"/>
            <a:ext cx="1981200" cy="379656"/>
          </a:xfrm>
          <a:prstGeom prst="rect">
            <a:avLst/>
          </a:prstGeom>
          <a:noFill/>
        </p:spPr>
        <p:txBody>
          <a:bodyPr wrap="square" rtlCol="0">
            <a:spAutoFit/>
          </a:bodyPr>
          <a:lstStyle/>
          <a:p>
            <a:pPr defTabSz="609585" eaLnBrk="0" fontAlgn="base" hangingPunct="0">
              <a:spcBef>
                <a:spcPct val="0"/>
              </a:spcBef>
              <a:spcAft>
                <a:spcPct val="0"/>
              </a:spcAft>
            </a:pPr>
            <a:r>
              <a:rPr lang="en-US" sz="1867" dirty="0">
                <a:solidFill>
                  <a:srgbClr val="000000"/>
                </a:solidFill>
                <a:latin typeface="Calibri"/>
                <a:ea typeface="ＭＳ Ｐゴシック" panose="020B0600070205080204" pitchFamily="34" charset="-128"/>
              </a:rPr>
              <a:t>Infectious toxicity</a:t>
            </a:r>
          </a:p>
        </p:txBody>
      </p:sp>
      <p:sp>
        <p:nvSpPr>
          <p:cNvPr id="11" name="Up Arrow 18">
            <a:extLst>
              <a:ext uri="{FF2B5EF4-FFF2-40B4-BE49-F238E27FC236}">
                <a16:creationId xmlns:a16="http://schemas.microsoft.com/office/drawing/2014/main" id="{81067C6F-34B7-13B6-254F-893939597A7D}"/>
              </a:ext>
            </a:extLst>
          </p:cNvPr>
          <p:cNvSpPr/>
          <p:nvPr/>
        </p:nvSpPr>
        <p:spPr>
          <a:xfrm>
            <a:off x="8026400" y="4608660"/>
            <a:ext cx="76200" cy="261761"/>
          </a:xfrm>
          <a:prstGeom prs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12" name="Up Arrow 22">
            <a:extLst>
              <a:ext uri="{FF2B5EF4-FFF2-40B4-BE49-F238E27FC236}">
                <a16:creationId xmlns:a16="http://schemas.microsoft.com/office/drawing/2014/main" id="{3ECFA3A9-1337-FD82-8B99-8B7A42992FA1}"/>
              </a:ext>
            </a:extLst>
          </p:cNvPr>
          <p:cNvSpPr/>
          <p:nvPr/>
        </p:nvSpPr>
        <p:spPr>
          <a:xfrm>
            <a:off x="8164512" y="4608660"/>
            <a:ext cx="76200" cy="261761"/>
          </a:xfrm>
          <a:prstGeom prs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13" name="TextBox 12">
            <a:extLst>
              <a:ext uri="{FF2B5EF4-FFF2-40B4-BE49-F238E27FC236}">
                <a16:creationId xmlns:a16="http://schemas.microsoft.com/office/drawing/2014/main" id="{5167DDAE-C7FD-8207-0BA8-FE2DCE797AB5}"/>
              </a:ext>
            </a:extLst>
          </p:cNvPr>
          <p:cNvSpPr txBox="1"/>
          <p:nvPr/>
        </p:nvSpPr>
        <p:spPr>
          <a:xfrm>
            <a:off x="2230413" y="1397000"/>
            <a:ext cx="1891127" cy="707886"/>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2060"/>
                </a:solidFill>
                <a:latin typeface="Calibri" panose="020F0502020204030204" pitchFamily="34" charset="0"/>
                <a:ea typeface="ＭＳ Ｐゴシック" panose="020B0600070205080204" pitchFamily="34" charset="-128"/>
              </a:rPr>
              <a:t>AALL0932</a:t>
            </a:r>
          </a:p>
          <a:p>
            <a:pPr algn="ctr" defTabSz="609585" eaLnBrk="0" fontAlgn="base" hangingPunct="0">
              <a:spcBef>
                <a:spcPct val="0"/>
              </a:spcBef>
              <a:spcAft>
                <a:spcPct val="0"/>
              </a:spcAft>
            </a:pPr>
            <a:r>
              <a:rPr lang="en-US" sz="1600" dirty="0">
                <a:solidFill>
                  <a:srgbClr val="002060"/>
                </a:solidFill>
                <a:latin typeface="Calibri" panose="020F0502020204030204" pitchFamily="34" charset="0"/>
                <a:ea typeface="ＭＳ Ｐゴシック" panose="020B0600070205080204" pitchFamily="34" charset="-128"/>
              </a:rPr>
              <a:t>(2010-2018)</a:t>
            </a:r>
          </a:p>
        </p:txBody>
      </p:sp>
      <p:sp>
        <p:nvSpPr>
          <p:cNvPr id="14" name="TextBox 13">
            <a:extLst>
              <a:ext uri="{FF2B5EF4-FFF2-40B4-BE49-F238E27FC236}">
                <a16:creationId xmlns:a16="http://schemas.microsoft.com/office/drawing/2014/main" id="{CD1BB710-B1C6-4233-1506-E9A8AC526685}"/>
              </a:ext>
            </a:extLst>
          </p:cNvPr>
          <p:cNvSpPr txBox="1"/>
          <p:nvPr/>
        </p:nvSpPr>
        <p:spPr>
          <a:xfrm>
            <a:off x="2332241" y="6357883"/>
            <a:ext cx="2794000" cy="318100"/>
          </a:xfrm>
          <a:prstGeom prst="rect">
            <a:avLst/>
          </a:prstGeom>
          <a:noFill/>
        </p:spPr>
        <p:txBody>
          <a:bodyPr wrap="square" rtlCol="0">
            <a:spAutoFit/>
          </a:bodyPr>
          <a:lstStyle/>
          <a:p>
            <a:pPr defTabSz="609585" eaLnBrk="0" fontAlgn="base" hangingPunct="0">
              <a:spcBef>
                <a:spcPct val="0"/>
              </a:spcBef>
              <a:spcAft>
                <a:spcPct val="0"/>
              </a:spcAft>
            </a:pPr>
            <a:r>
              <a:rPr lang="en-US" sz="1467" dirty="0" err="1">
                <a:solidFill>
                  <a:srgbClr val="000000"/>
                </a:solidFill>
                <a:latin typeface="Calibri"/>
                <a:ea typeface="ＭＳ Ｐゴシック" panose="020B0600070205080204" pitchFamily="34" charset="-128"/>
                <a:cs typeface="Arial" panose="020B0604020202020204" pitchFamily="34" charset="0"/>
              </a:rPr>
              <a:t>Angiolillo</a:t>
            </a:r>
            <a:r>
              <a:rPr lang="en-US" sz="1467" dirty="0">
                <a:solidFill>
                  <a:srgbClr val="000000"/>
                </a:solidFill>
                <a:latin typeface="Calibri"/>
                <a:ea typeface="ＭＳ Ｐゴシック" panose="020B0600070205080204" pitchFamily="34" charset="-128"/>
                <a:cs typeface="Arial" panose="020B0604020202020204" pitchFamily="34" charset="0"/>
              </a:rPr>
              <a:t> et al. </a:t>
            </a:r>
            <a:r>
              <a:rPr lang="en-US" sz="1467" i="1" dirty="0">
                <a:solidFill>
                  <a:srgbClr val="000000"/>
                </a:solidFill>
                <a:latin typeface="Calibri"/>
                <a:ea typeface="ＭＳ Ｐゴシック" panose="020B0600070205080204" pitchFamily="34" charset="-128"/>
                <a:cs typeface="Arial" panose="020B0604020202020204" pitchFamily="34" charset="0"/>
              </a:rPr>
              <a:t>Blood</a:t>
            </a:r>
            <a:r>
              <a:rPr lang="en-US" sz="1467" dirty="0">
                <a:solidFill>
                  <a:srgbClr val="000000"/>
                </a:solidFill>
                <a:latin typeface="Calibri"/>
                <a:ea typeface="ＭＳ Ｐゴシック" panose="020B0600070205080204" pitchFamily="34" charset="-128"/>
                <a:cs typeface="Arial" panose="020B0604020202020204" pitchFamily="34" charset="0"/>
              </a:rPr>
              <a:t>. 2017</a:t>
            </a:r>
          </a:p>
        </p:txBody>
      </p:sp>
      <p:sp>
        <p:nvSpPr>
          <p:cNvPr id="15" name="TextBox 14">
            <a:extLst>
              <a:ext uri="{FF2B5EF4-FFF2-40B4-BE49-F238E27FC236}">
                <a16:creationId xmlns:a16="http://schemas.microsoft.com/office/drawing/2014/main" id="{4A6634E9-999E-4A5E-809D-75FB69496E57}"/>
              </a:ext>
            </a:extLst>
          </p:cNvPr>
          <p:cNvSpPr txBox="1"/>
          <p:nvPr/>
        </p:nvSpPr>
        <p:spPr>
          <a:xfrm>
            <a:off x="8223099" y="4214840"/>
            <a:ext cx="4672739" cy="379656"/>
          </a:xfrm>
          <a:prstGeom prst="rect">
            <a:avLst/>
          </a:prstGeom>
          <a:noFill/>
        </p:spPr>
        <p:txBody>
          <a:bodyPr wrap="square">
            <a:spAutoFit/>
          </a:bodyPr>
          <a:lstStyle/>
          <a:p>
            <a:pPr defTabSz="609585" eaLnBrk="0" fontAlgn="base" hangingPunct="0">
              <a:spcBef>
                <a:spcPct val="0"/>
              </a:spcBef>
              <a:spcAft>
                <a:spcPct val="0"/>
              </a:spcAft>
            </a:pPr>
            <a:r>
              <a:rPr lang="en-US" sz="1867" dirty="0">
                <a:solidFill>
                  <a:srgbClr val="000000"/>
                </a:solidFill>
                <a:latin typeface="Calibri"/>
                <a:ea typeface="ＭＳ Ｐゴシック" panose="020B0600070205080204" pitchFamily="34" charset="-128"/>
              </a:rPr>
              <a:t>Improved outcomes</a:t>
            </a:r>
            <a:endParaRPr lang="en-US" sz="1867" dirty="0">
              <a:solidFill>
                <a:srgbClr val="006579"/>
              </a:solidFill>
              <a:latin typeface="Calibri"/>
              <a:ea typeface="ＭＳ Ｐゴシック" panose="020B0600070205080204" pitchFamily="34" charset="-128"/>
            </a:endParaRPr>
          </a:p>
        </p:txBody>
      </p:sp>
      <p:sp>
        <p:nvSpPr>
          <p:cNvPr id="16" name="TextBox 15">
            <a:extLst>
              <a:ext uri="{FF2B5EF4-FFF2-40B4-BE49-F238E27FC236}">
                <a16:creationId xmlns:a16="http://schemas.microsoft.com/office/drawing/2014/main" id="{353AA5D4-9A20-F442-2FDD-1B016986B298}"/>
              </a:ext>
            </a:extLst>
          </p:cNvPr>
          <p:cNvSpPr txBox="1"/>
          <p:nvPr/>
        </p:nvSpPr>
        <p:spPr>
          <a:xfrm>
            <a:off x="7918267" y="4194323"/>
            <a:ext cx="351378" cy="400110"/>
          </a:xfrm>
          <a:prstGeom prst="rect">
            <a:avLst/>
          </a:prstGeom>
          <a:noFill/>
        </p:spPr>
        <p:txBody>
          <a:bodyPr wrap="none" rtlCol="0">
            <a:spAutoFit/>
          </a:bodyPr>
          <a:lstStyle/>
          <a:p>
            <a:pPr defTabSz="609585" eaLnBrk="0" fontAlgn="base" hangingPunct="0">
              <a:spcBef>
                <a:spcPct val="0"/>
              </a:spcBef>
              <a:spcAft>
                <a:spcPct val="0"/>
              </a:spcAft>
            </a:pPr>
            <a:r>
              <a:rPr lang="en-US" sz="2000" b="1" dirty="0">
                <a:solidFill>
                  <a:srgbClr val="006579"/>
                </a:solidFill>
                <a:latin typeface="Calibri" panose="020F0502020204030204" pitchFamily="34" charset="0"/>
                <a:ea typeface="ＭＳ Ｐゴシック" panose="020B0600070205080204" pitchFamily="34" charset="-128"/>
              </a:rPr>
              <a:t>∅</a:t>
            </a:r>
          </a:p>
        </p:txBody>
      </p:sp>
      <p:sp>
        <p:nvSpPr>
          <p:cNvPr id="17" name="TextBox 16">
            <a:extLst>
              <a:ext uri="{FF2B5EF4-FFF2-40B4-BE49-F238E27FC236}">
                <a16:creationId xmlns:a16="http://schemas.microsoft.com/office/drawing/2014/main" id="{3AEF0F94-04AA-A610-3C91-5558244F0BE3}"/>
              </a:ext>
            </a:extLst>
          </p:cNvPr>
          <p:cNvSpPr txBox="1"/>
          <p:nvPr/>
        </p:nvSpPr>
        <p:spPr>
          <a:xfrm>
            <a:off x="2451801" y="4214841"/>
            <a:ext cx="2554881" cy="379656"/>
          </a:xfrm>
          <a:prstGeom prst="rect">
            <a:avLst/>
          </a:prstGeom>
          <a:noFill/>
        </p:spPr>
        <p:txBody>
          <a:bodyPr wrap="square">
            <a:spAutoFit/>
          </a:bodyPr>
          <a:lstStyle/>
          <a:p>
            <a:pPr defTabSz="609585" eaLnBrk="0" fontAlgn="base" hangingPunct="0">
              <a:spcBef>
                <a:spcPct val="0"/>
              </a:spcBef>
              <a:spcAft>
                <a:spcPct val="0"/>
              </a:spcAft>
            </a:pPr>
            <a:r>
              <a:rPr lang="en-US" sz="1867" dirty="0">
                <a:solidFill>
                  <a:srgbClr val="000000"/>
                </a:solidFill>
                <a:latin typeface="Calibri"/>
                <a:ea typeface="ＭＳ Ｐゴシック" panose="020B0600070205080204" pitchFamily="34" charset="-128"/>
              </a:rPr>
              <a:t>Improved outcomes</a:t>
            </a:r>
            <a:endParaRPr lang="en-US" sz="1867" dirty="0">
              <a:solidFill>
                <a:srgbClr val="006579"/>
              </a:solidFill>
              <a:latin typeface="Calibri"/>
              <a:ea typeface="ＭＳ Ｐゴシック" panose="020B0600070205080204" pitchFamily="34" charset="-128"/>
            </a:endParaRPr>
          </a:p>
        </p:txBody>
      </p:sp>
      <p:sp>
        <p:nvSpPr>
          <p:cNvPr id="18" name="TextBox 17">
            <a:extLst>
              <a:ext uri="{FF2B5EF4-FFF2-40B4-BE49-F238E27FC236}">
                <a16:creationId xmlns:a16="http://schemas.microsoft.com/office/drawing/2014/main" id="{A2867983-FFAD-1083-6180-FF072D632A5D}"/>
              </a:ext>
            </a:extLst>
          </p:cNvPr>
          <p:cNvSpPr txBox="1"/>
          <p:nvPr/>
        </p:nvSpPr>
        <p:spPr>
          <a:xfrm>
            <a:off x="2191139" y="4194323"/>
            <a:ext cx="351378" cy="400110"/>
          </a:xfrm>
          <a:prstGeom prst="rect">
            <a:avLst/>
          </a:prstGeom>
          <a:noFill/>
        </p:spPr>
        <p:txBody>
          <a:bodyPr wrap="none" rtlCol="0">
            <a:spAutoFit/>
          </a:bodyPr>
          <a:lstStyle/>
          <a:p>
            <a:pPr defTabSz="609585" eaLnBrk="0" fontAlgn="base" hangingPunct="0">
              <a:spcBef>
                <a:spcPct val="0"/>
              </a:spcBef>
              <a:spcAft>
                <a:spcPct val="0"/>
              </a:spcAft>
            </a:pPr>
            <a:r>
              <a:rPr lang="en-US" sz="2000" b="1" dirty="0">
                <a:solidFill>
                  <a:srgbClr val="006579"/>
                </a:solidFill>
                <a:latin typeface="Calibri" panose="020F0502020204030204" pitchFamily="34" charset="0"/>
                <a:ea typeface="ＭＳ Ｐゴシック" panose="020B0600070205080204" pitchFamily="34" charset="-128"/>
              </a:rPr>
              <a:t>∅</a:t>
            </a:r>
          </a:p>
        </p:txBody>
      </p:sp>
      <p:pic>
        <p:nvPicPr>
          <p:cNvPr id="19" name="Picture 18">
            <a:extLst>
              <a:ext uri="{FF2B5EF4-FFF2-40B4-BE49-F238E27FC236}">
                <a16:creationId xmlns:a16="http://schemas.microsoft.com/office/drawing/2014/main" id="{3EBB7C71-EF89-BE8A-B7D0-73BE1F78C26E}"/>
              </a:ext>
            </a:extLst>
          </p:cNvPr>
          <p:cNvPicPr>
            <a:picLocks noChangeAspect="1"/>
          </p:cNvPicPr>
          <p:nvPr/>
        </p:nvPicPr>
        <p:blipFill>
          <a:blip r:embed="rId4"/>
          <a:stretch>
            <a:fillRect/>
          </a:stretch>
        </p:blipFill>
        <p:spPr>
          <a:xfrm>
            <a:off x="350561" y="2199565"/>
            <a:ext cx="5741604" cy="1742111"/>
          </a:xfrm>
          <a:prstGeom prst="rect">
            <a:avLst/>
          </a:prstGeom>
        </p:spPr>
      </p:pic>
      <p:pic>
        <p:nvPicPr>
          <p:cNvPr id="20" name="Picture 19">
            <a:extLst>
              <a:ext uri="{FF2B5EF4-FFF2-40B4-BE49-F238E27FC236}">
                <a16:creationId xmlns:a16="http://schemas.microsoft.com/office/drawing/2014/main" id="{A77C1545-9041-0A92-EA6A-64485417A38B}"/>
              </a:ext>
            </a:extLst>
          </p:cNvPr>
          <p:cNvPicPr>
            <a:picLocks noChangeAspect="1"/>
          </p:cNvPicPr>
          <p:nvPr/>
        </p:nvPicPr>
        <p:blipFill>
          <a:blip r:embed="rId5"/>
          <a:stretch>
            <a:fillRect/>
          </a:stretch>
        </p:blipFill>
        <p:spPr>
          <a:xfrm>
            <a:off x="6307066" y="2187297"/>
            <a:ext cx="5434893" cy="1754379"/>
          </a:xfrm>
          <a:prstGeom prst="rect">
            <a:avLst/>
          </a:prstGeom>
        </p:spPr>
      </p:pic>
      <p:sp>
        <p:nvSpPr>
          <p:cNvPr id="21" name="TextBox 20">
            <a:extLst>
              <a:ext uri="{FF2B5EF4-FFF2-40B4-BE49-F238E27FC236}">
                <a16:creationId xmlns:a16="http://schemas.microsoft.com/office/drawing/2014/main" id="{522478A6-5BE0-87D7-A9E1-39B889977BBA}"/>
              </a:ext>
            </a:extLst>
          </p:cNvPr>
          <p:cNvSpPr txBox="1"/>
          <p:nvPr/>
        </p:nvSpPr>
        <p:spPr>
          <a:xfrm>
            <a:off x="-20948" y="5328593"/>
            <a:ext cx="12420600" cy="584775"/>
          </a:xfrm>
          <a:prstGeom prst="rect">
            <a:avLst/>
          </a:prstGeom>
          <a:noFill/>
        </p:spPr>
        <p:txBody>
          <a:bodyPr wrap="square">
            <a:spAutoFit/>
          </a:bodyPr>
          <a:lstStyle/>
          <a:p>
            <a:pPr algn="ctr" defTabSz="609585" eaLnBrk="0" fontAlgn="base" hangingPunct="0">
              <a:spcBef>
                <a:spcPct val="0"/>
              </a:spcBef>
              <a:spcAft>
                <a:spcPct val="0"/>
              </a:spcAft>
            </a:pPr>
            <a:r>
              <a:rPr lang="en-US" sz="3200" b="1" dirty="0">
                <a:solidFill>
                  <a:srgbClr val="002060"/>
                </a:solidFill>
                <a:latin typeface="Calibri"/>
                <a:ea typeface="ＭＳ Ｐゴシック" panose="020B0600070205080204" pitchFamily="34" charset="-128"/>
                <a:cs typeface="Arial" panose="020B0604020202020204" pitchFamily="34" charset="0"/>
              </a:rPr>
              <a:t>Further intensification of chemotherapy will not improve outcomes </a:t>
            </a:r>
            <a:endParaRPr lang="en-US" sz="3200" b="1" dirty="0">
              <a:solidFill>
                <a:srgbClr val="002060"/>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46553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12" grpId="0" animBg="1"/>
      <p:bldP spid="14" grpId="0"/>
      <p:bldP spid="15" grpId="0"/>
      <p:bldP spid="16" grpId="0"/>
      <p:bldP spid="17"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Why study a novel agent in SR B-ALL?</a:t>
            </a:r>
            <a:endParaRPr lang="en-CA"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3"/>
          <a:stretch>
            <a:fillRect/>
          </a:stretch>
        </p:blipFill>
        <p:spPr>
          <a:xfrm>
            <a:off x="10718787" y="69266"/>
            <a:ext cx="1168412" cy="616524"/>
          </a:xfrm>
          <a:prstGeom prst="rect">
            <a:avLst/>
          </a:prstGeom>
        </p:spPr>
      </p:pic>
      <p:sp>
        <p:nvSpPr>
          <p:cNvPr id="4" name="Content Placeholder 2">
            <a:extLst>
              <a:ext uri="{FF2B5EF4-FFF2-40B4-BE49-F238E27FC236}">
                <a16:creationId xmlns:a16="http://schemas.microsoft.com/office/drawing/2014/main" id="{C36243C4-86E6-042D-E646-E22943B7506A}"/>
              </a:ext>
            </a:extLst>
          </p:cNvPr>
          <p:cNvSpPr>
            <a:spLocks noGrp="1"/>
          </p:cNvSpPr>
          <p:nvPr>
            <p:ph idx="1"/>
          </p:nvPr>
        </p:nvSpPr>
        <p:spPr>
          <a:xfrm>
            <a:off x="362075" y="877150"/>
            <a:ext cx="10356712" cy="899399"/>
          </a:xfrm>
        </p:spPr>
        <p:txBody>
          <a:bodyPr numCol="1">
            <a:normAutofit/>
          </a:bodyPr>
          <a:lstStyle/>
          <a:p>
            <a:r>
              <a:rPr lang="en-US" sz="2400" dirty="0">
                <a:latin typeface="+mn-lt"/>
              </a:rPr>
              <a:t>Despite the overall good outcome, half of relapses still occurred among NCI SR patient</a:t>
            </a:r>
          </a:p>
        </p:txBody>
      </p:sp>
      <p:sp>
        <p:nvSpPr>
          <p:cNvPr id="5" name="Content Placeholder 2">
            <a:extLst>
              <a:ext uri="{FF2B5EF4-FFF2-40B4-BE49-F238E27FC236}">
                <a16:creationId xmlns:a16="http://schemas.microsoft.com/office/drawing/2014/main" id="{6E7E7B06-64DF-259F-AC56-B7F744A24AC2}"/>
              </a:ext>
            </a:extLst>
          </p:cNvPr>
          <p:cNvSpPr txBox="1">
            <a:spLocks/>
          </p:cNvSpPr>
          <p:nvPr/>
        </p:nvSpPr>
        <p:spPr>
          <a:xfrm>
            <a:off x="1144093" y="1807878"/>
            <a:ext cx="1814864" cy="76655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000" b="1" kern="1200">
                <a:solidFill>
                  <a:schemeClr val="accent6"/>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Calibri"/>
              </a:rPr>
              <a:t>More Asparaginase?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Calibri"/>
              </a:rPr>
              <a:t>AALL0331</a:t>
            </a:r>
          </a:p>
        </p:txBody>
      </p:sp>
      <p:sp>
        <p:nvSpPr>
          <p:cNvPr id="6" name="Content Placeholder 2">
            <a:extLst>
              <a:ext uri="{FF2B5EF4-FFF2-40B4-BE49-F238E27FC236}">
                <a16:creationId xmlns:a16="http://schemas.microsoft.com/office/drawing/2014/main" id="{6AC4A2B9-E46F-9620-5134-3FE689542B75}"/>
              </a:ext>
            </a:extLst>
          </p:cNvPr>
          <p:cNvSpPr txBox="1">
            <a:spLocks/>
          </p:cNvSpPr>
          <p:nvPr/>
        </p:nvSpPr>
        <p:spPr>
          <a:xfrm>
            <a:off x="5013904" y="1807877"/>
            <a:ext cx="1814864" cy="76655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000" b="1" kern="1200">
                <a:solidFill>
                  <a:schemeClr val="accent6"/>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Calibri"/>
              </a:rPr>
              <a:t>Intensified Consolidation?</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Calibri"/>
              </a:rPr>
              <a:t>AALL0331</a:t>
            </a:r>
          </a:p>
        </p:txBody>
      </p:sp>
      <p:sp>
        <p:nvSpPr>
          <p:cNvPr id="9" name="Content Placeholder 2">
            <a:extLst>
              <a:ext uri="{FF2B5EF4-FFF2-40B4-BE49-F238E27FC236}">
                <a16:creationId xmlns:a16="http://schemas.microsoft.com/office/drawing/2014/main" id="{B42508F9-BDA3-A2DB-F6FF-9E2E835C43C0}"/>
              </a:ext>
            </a:extLst>
          </p:cNvPr>
          <p:cNvSpPr txBox="1">
            <a:spLocks/>
          </p:cNvSpPr>
          <p:nvPr/>
        </p:nvSpPr>
        <p:spPr>
          <a:xfrm>
            <a:off x="8829485" y="1807877"/>
            <a:ext cx="2188159" cy="76655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000" b="1" kern="1200">
                <a:solidFill>
                  <a:schemeClr val="accent6"/>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Calibri"/>
              </a:rPr>
              <a:t>Higher dose MTX in Maintenance?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Calibri"/>
              </a:rPr>
              <a:t>AALL0932</a:t>
            </a:r>
          </a:p>
        </p:txBody>
      </p:sp>
      <p:pic>
        <p:nvPicPr>
          <p:cNvPr id="22" name="Picture 21">
            <a:extLst>
              <a:ext uri="{FF2B5EF4-FFF2-40B4-BE49-F238E27FC236}">
                <a16:creationId xmlns:a16="http://schemas.microsoft.com/office/drawing/2014/main" id="{9D29EFB2-8594-08D1-2929-459CFD54B412}"/>
              </a:ext>
            </a:extLst>
          </p:cNvPr>
          <p:cNvPicPr>
            <a:picLocks noChangeAspect="1"/>
          </p:cNvPicPr>
          <p:nvPr/>
        </p:nvPicPr>
        <p:blipFill>
          <a:blip r:embed="rId4"/>
          <a:stretch>
            <a:fillRect/>
          </a:stretch>
        </p:blipFill>
        <p:spPr>
          <a:xfrm>
            <a:off x="4445139" y="3034872"/>
            <a:ext cx="2952393" cy="2348562"/>
          </a:xfrm>
          <a:prstGeom prst="rect">
            <a:avLst/>
          </a:prstGeom>
        </p:spPr>
      </p:pic>
      <p:pic>
        <p:nvPicPr>
          <p:cNvPr id="23" name="Picture 22">
            <a:extLst>
              <a:ext uri="{FF2B5EF4-FFF2-40B4-BE49-F238E27FC236}">
                <a16:creationId xmlns:a16="http://schemas.microsoft.com/office/drawing/2014/main" id="{95AFD39B-25C7-AA51-795F-0E934807453C}"/>
              </a:ext>
            </a:extLst>
          </p:cNvPr>
          <p:cNvPicPr>
            <a:picLocks noChangeAspect="1"/>
          </p:cNvPicPr>
          <p:nvPr/>
        </p:nvPicPr>
        <p:blipFill>
          <a:blip r:embed="rId5"/>
          <a:stretch>
            <a:fillRect/>
          </a:stretch>
        </p:blipFill>
        <p:spPr>
          <a:xfrm>
            <a:off x="8458200" y="3034871"/>
            <a:ext cx="2997771" cy="2348563"/>
          </a:xfrm>
          <a:prstGeom prst="rect">
            <a:avLst/>
          </a:prstGeom>
        </p:spPr>
      </p:pic>
      <p:pic>
        <p:nvPicPr>
          <p:cNvPr id="24" name="Picture 23">
            <a:extLst>
              <a:ext uri="{FF2B5EF4-FFF2-40B4-BE49-F238E27FC236}">
                <a16:creationId xmlns:a16="http://schemas.microsoft.com/office/drawing/2014/main" id="{60572B06-B60E-9E5A-3C56-EC4206A2D565}"/>
              </a:ext>
            </a:extLst>
          </p:cNvPr>
          <p:cNvPicPr>
            <a:picLocks noChangeAspect="1"/>
          </p:cNvPicPr>
          <p:nvPr/>
        </p:nvPicPr>
        <p:blipFill>
          <a:blip r:embed="rId6"/>
          <a:stretch>
            <a:fillRect/>
          </a:stretch>
        </p:blipFill>
        <p:spPr>
          <a:xfrm>
            <a:off x="585627" y="3034871"/>
            <a:ext cx="2847582" cy="2226105"/>
          </a:xfrm>
          <a:prstGeom prst="rect">
            <a:avLst/>
          </a:prstGeom>
        </p:spPr>
      </p:pic>
      <p:sp>
        <p:nvSpPr>
          <p:cNvPr id="25" name="Content Placeholder 2">
            <a:extLst>
              <a:ext uri="{FF2B5EF4-FFF2-40B4-BE49-F238E27FC236}">
                <a16:creationId xmlns:a16="http://schemas.microsoft.com/office/drawing/2014/main" id="{F6299A64-5FD8-F0D8-0948-C579F8EF4321}"/>
              </a:ext>
            </a:extLst>
          </p:cNvPr>
          <p:cNvSpPr txBox="1">
            <a:spLocks/>
          </p:cNvSpPr>
          <p:nvPr/>
        </p:nvSpPr>
        <p:spPr>
          <a:xfrm>
            <a:off x="362075" y="5489634"/>
            <a:ext cx="11467852" cy="1204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Thus, further improvements likely required novel agents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Given overall favorable outcome, any such agent must have had good evidence of anti leukemia efficacy and a favorable toxicity profile</a:t>
            </a:r>
          </a:p>
        </p:txBody>
      </p:sp>
      <p:sp>
        <p:nvSpPr>
          <p:cNvPr id="26" name="Content Placeholder 2">
            <a:extLst>
              <a:ext uri="{FF2B5EF4-FFF2-40B4-BE49-F238E27FC236}">
                <a16:creationId xmlns:a16="http://schemas.microsoft.com/office/drawing/2014/main" id="{347BFE4D-633B-DE8B-7765-829340BE955E}"/>
              </a:ext>
            </a:extLst>
          </p:cNvPr>
          <p:cNvSpPr txBox="1">
            <a:spLocks/>
          </p:cNvSpPr>
          <p:nvPr/>
        </p:nvSpPr>
        <p:spPr>
          <a:xfrm>
            <a:off x="10554789" y="897369"/>
            <a:ext cx="1637211" cy="512160"/>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000" b="1" kern="1200">
                <a:solidFill>
                  <a:schemeClr val="accent6"/>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1000" b="1" i="0" u="none" strike="noStrike" kern="1200" cap="none" spc="0" normalizeH="0" baseline="0" noProof="0" dirty="0" err="1">
                <a:ln>
                  <a:noFill/>
                </a:ln>
                <a:solidFill>
                  <a:srgbClr val="002060"/>
                </a:solidFill>
                <a:effectLst/>
                <a:uLnTx/>
                <a:uFillTx/>
                <a:latin typeface="Calibri"/>
                <a:ea typeface="+mn-ea"/>
                <a:cs typeface="Calibri"/>
              </a:rPr>
              <a:t>Mattano</a:t>
            </a:r>
            <a:r>
              <a:rPr kumimoji="0" lang="en-US" sz="1000" b="1" i="0" u="none" strike="noStrike" kern="1200" cap="none" spc="0" normalizeH="0" baseline="0" noProof="0" dirty="0">
                <a:ln>
                  <a:noFill/>
                </a:ln>
                <a:solidFill>
                  <a:srgbClr val="002060"/>
                </a:solidFill>
                <a:effectLst/>
                <a:uLnTx/>
                <a:uFillTx/>
                <a:latin typeface="Calibri"/>
                <a:ea typeface="+mn-ea"/>
                <a:cs typeface="Calibri"/>
              </a:rPr>
              <a:t> et al. JCO. 2021</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1000" b="1" i="0" u="none" strike="noStrike" kern="1200" cap="none" spc="0" normalizeH="0" baseline="0" noProof="0" dirty="0">
                <a:ln>
                  <a:noFill/>
                </a:ln>
                <a:solidFill>
                  <a:srgbClr val="002060"/>
                </a:solidFill>
                <a:effectLst/>
                <a:uLnTx/>
                <a:uFillTx/>
                <a:latin typeface="Calibri"/>
                <a:ea typeface="+mn-ea"/>
                <a:cs typeface="Calibri"/>
              </a:rPr>
              <a:t>Maloney. JCO. 2020</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1000" b="1" i="0" u="none" strike="noStrike" kern="1200" cap="none" spc="0" normalizeH="0" baseline="0" noProof="0" dirty="0" err="1">
                <a:ln>
                  <a:noFill/>
                </a:ln>
                <a:solidFill>
                  <a:srgbClr val="002060"/>
                </a:solidFill>
                <a:effectLst/>
                <a:uLnTx/>
                <a:uFillTx/>
                <a:latin typeface="Calibri"/>
                <a:ea typeface="+mn-ea"/>
                <a:cs typeface="Calibri"/>
              </a:rPr>
              <a:t>Angiolillo</a:t>
            </a:r>
            <a:r>
              <a:rPr kumimoji="0" lang="en-US" sz="1000" b="1" i="0" u="none" strike="noStrike" kern="1200" cap="none" spc="0" normalizeH="0" baseline="0" noProof="0" dirty="0">
                <a:ln>
                  <a:noFill/>
                </a:ln>
                <a:solidFill>
                  <a:srgbClr val="002060"/>
                </a:solidFill>
                <a:effectLst/>
                <a:uLnTx/>
                <a:uFillTx/>
                <a:latin typeface="Calibri"/>
                <a:ea typeface="+mn-ea"/>
                <a:cs typeface="Calibri"/>
              </a:rPr>
              <a:t> et al. JCO. 2021</a:t>
            </a:r>
          </a:p>
        </p:txBody>
      </p:sp>
    </p:spTree>
    <p:extLst>
      <p:ext uri="{BB962C8B-B14F-4D97-AF65-F5344CB8AC3E}">
        <p14:creationId xmlns:p14="http://schemas.microsoft.com/office/powerpoint/2010/main" val="31219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2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892238" y="1252353"/>
            <a:ext cx="10368225" cy="298184"/>
          </a:xfrm>
        </p:spPr>
        <p:txBody>
          <a:bodyPr/>
          <a:lstStyle/>
          <a:p>
            <a:pPr algn="ctr"/>
            <a:r>
              <a:rPr lang="en-GB" sz="4000" dirty="0">
                <a:latin typeface="Calibri" panose="020F0502020204030204" pitchFamily="34" charset="0"/>
                <a:cs typeface="Calibri" panose="020F0502020204030204" pitchFamily="34" charset="0"/>
              </a:rPr>
              <a:t>Agent with distinct mechanism of action and toxicity profile</a:t>
            </a:r>
            <a:endParaRPr lang="en-CA" sz="4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3" name="Rectangle 2">
            <a:extLst>
              <a:ext uri="{FF2B5EF4-FFF2-40B4-BE49-F238E27FC236}">
                <a16:creationId xmlns:a16="http://schemas.microsoft.com/office/drawing/2014/main" id="{E0038B36-0802-9694-12D1-258E1CBF6FFC}"/>
              </a:ext>
            </a:extLst>
          </p:cNvPr>
          <p:cNvSpPr/>
          <p:nvPr/>
        </p:nvSpPr>
        <p:spPr>
          <a:xfrm>
            <a:off x="350562" y="776177"/>
            <a:ext cx="11451578" cy="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13AFDD4-0CC1-3D16-32A1-88007597AC66}"/>
              </a:ext>
            </a:extLst>
          </p:cNvPr>
          <p:cNvGrpSpPr/>
          <p:nvPr/>
        </p:nvGrpSpPr>
        <p:grpSpPr>
          <a:xfrm>
            <a:off x="1776952" y="2275838"/>
            <a:ext cx="3657600" cy="1187745"/>
            <a:chOff x="1231900" y="2804589"/>
            <a:chExt cx="2743200" cy="890809"/>
          </a:xfrm>
        </p:grpSpPr>
        <p:pic>
          <p:nvPicPr>
            <p:cNvPr id="5" name="Picture 4" descr="A close-up of a medical oncology&#10;&#10;Description automatically generated">
              <a:extLst>
                <a:ext uri="{FF2B5EF4-FFF2-40B4-BE49-F238E27FC236}">
                  <a16:creationId xmlns:a16="http://schemas.microsoft.com/office/drawing/2014/main" id="{DD5B2EC2-B40B-659E-7658-D73864EF1029}"/>
                </a:ext>
              </a:extLst>
            </p:cNvPr>
            <p:cNvPicPr>
              <a:picLocks noChangeAspect="1"/>
            </p:cNvPicPr>
            <p:nvPr/>
          </p:nvPicPr>
          <p:blipFill>
            <a:blip r:embed="rId3"/>
            <a:srcRect l="23675" t="36760" b="21458"/>
            <a:stretch/>
          </p:blipFill>
          <p:spPr>
            <a:xfrm>
              <a:off x="1231900" y="3028950"/>
              <a:ext cx="2743200" cy="666448"/>
            </a:xfrm>
            <a:prstGeom prst="rect">
              <a:avLst/>
            </a:prstGeom>
          </p:spPr>
        </p:pic>
        <p:pic>
          <p:nvPicPr>
            <p:cNvPr id="6" name="Picture 5" descr="A close-up of a medical oncology&#10;&#10;Description automatically generated">
              <a:extLst>
                <a:ext uri="{FF2B5EF4-FFF2-40B4-BE49-F238E27FC236}">
                  <a16:creationId xmlns:a16="http://schemas.microsoft.com/office/drawing/2014/main" id="{01A2CE1D-EEE9-0706-BF82-A037D17C4805}"/>
                </a:ext>
              </a:extLst>
            </p:cNvPr>
            <p:cNvPicPr>
              <a:picLocks noChangeAspect="1"/>
            </p:cNvPicPr>
            <p:nvPr/>
          </p:nvPicPr>
          <p:blipFill>
            <a:blip r:embed="rId3"/>
            <a:srcRect b="78770"/>
            <a:stretch/>
          </p:blipFill>
          <p:spPr>
            <a:xfrm>
              <a:off x="1231900" y="2804589"/>
              <a:ext cx="2552700" cy="240517"/>
            </a:xfrm>
            <a:prstGeom prst="rect">
              <a:avLst/>
            </a:prstGeom>
          </p:spPr>
        </p:pic>
      </p:grpSp>
      <p:sp>
        <p:nvSpPr>
          <p:cNvPr id="7" name="TextBox 6">
            <a:extLst>
              <a:ext uri="{FF2B5EF4-FFF2-40B4-BE49-F238E27FC236}">
                <a16:creationId xmlns:a16="http://schemas.microsoft.com/office/drawing/2014/main" id="{910BBEDB-F70C-FA76-C5B6-05C417197138}"/>
              </a:ext>
            </a:extLst>
          </p:cNvPr>
          <p:cNvSpPr txBox="1"/>
          <p:nvPr/>
        </p:nvSpPr>
        <p:spPr>
          <a:xfrm>
            <a:off x="1884965" y="3413918"/>
            <a:ext cx="3068952" cy="318100"/>
          </a:xfrm>
          <a:prstGeom prst="rect">
            <a:avLst/>
          </a:prstGeom>
          <a:noFill/>
        </p:spPr>
        <p:txBody>
          <a:bodyPr wrap="square" rtlCol="0">
            <a:spAutoFit/>
          </a:bodyPr>
          <a:lstStyle/>
          <a:p>
            <a:pPr algn="ctr" defTabSz="609585" eaLnBrk="0" fontAlgn="base" hangingPunct="0">
              <a:spcBef>
                <a:spcPct val="0"/>
              </a:spcBef>
              <a:spcAft>
                <a:spcPct val="0"/>
              </a:spcAft>
            </a:pPr>
            <a:r>
              <a:rPr lang="en-US" sz="1467" dirty="0" err="1">
                <a:solidFill>
                  <a:srgbClr val="FFFFFF">
                    <a:lumMod val="50000"/>
                  </a:srgbClr>
                </a:solidFill>
                <a:latin typeface="Calibri"/>
                <a:ea typeface="ＭＳ Ｐゴシック" panose="020B0600070205080204" pitchFamily="34" charset="-128"/>
                <a:cs typeface="Arial" panose="020B0604020202020204" pitchFamily="34" charset="0"/>
              </a:rPr>
              <a:t>Topp</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et al. </a:t>
            </a:r>
            <a:r>
              <a:rPr lang="en-US" sz="1467" i="1" dirty="0">
                <a:solidFill>
                  <a:srgbClr val="FFFFFF">
                    <a:lumMod val="50000"/>
                  </a:srgbClr>
                </a:solidFill>
                <a:latin typeface="Calibri"/>
                <a:ea typeface="ＭＳ Ｐゴシック" panose="020B0600070205080204" pitchFamily="34" charset="-128"/>
                <a:cs typeface="Arial" panose="020B0604020202020204" pitchFamily="34" charset="0"/>
              </a:rPr>
              <a:t>JCO</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2011</a:t>
            </a:r>
          </a:p>
        </p:txBody>
      </p:sp>
      <p:pic>
        <p:nvPicPr>
          <p:cNvPr id="9" name="Picture 8" descr="A close-up of a medical information&#10;&#10;Description automatically generated">
            <a:extLst>
              <a:ext uri="{FF2B5EF4-FFF2-40B4-BE49-F238E27FC236}">
                <a16:creationId xmlns:a16="http://schemas.microsoft.com/office/drawing/2014/main" id="{B794B915-D660-A3B5-FF6E-929C9F94E549}"/>
              </a:ext>
            </a:extLst>
          </p:cNvPr>
          <p:cNvPicPr>
            <a:picLocks noChangeAspect="1"/>
          </p:cNvPicPr>
          <p:nvPr/>
        </p:nvPicPr>
        <p:blipFill>
          <a:blip r:embed="rId4"/>
          <a:srcRect b="40064"/>
          <a:stretch/>
        </p:blipFill>
        <p:spPr>
          <a:xfrm>
            <a:off x="1472152" y="3759803"/>
            <a:ext cx="4673600" cy="622485"/>
          </a:xfrm>
          <a:prstGeom prst="rect">
            <a:avLst/>
          </a:prstGeom>
          <a:noFill/>
        </p:spPr>
      </p:pic>
      <p:sp>
        <p:nvSpPr>
          <p:cNvPr id="10" name="TextBox 9">
            <a:extLst>
              <a:ext uri="{FF2B5EF4-FFF2-40B4-BE49-F238E27FC236}">
                <a16:creationId xmlns:a16="http://schemas.microsoft.com/office/drawing/2014/main" id="{D4CCADA9-65CD-4F15-B97B-B0CB5BBEAAE1}"/>
              </a:ext>
            </a:extLst>
          </p:cNvPr>
          <p:cNvSpPr txBox="1"/>
          <p:nvPr/>
        </p:nvSpPr>
        <p:spPr>
          <a:xfrm>
            <a:off x="1524526" y="4400987"/>
            <a:ext cx="3920501" cy="318100"/>
          </a:xfrm>
          <a:prstGeom prst="rect">
            <a:avLst/>
          </a:prstGeom>
          <a:noFill/>
        </p:spPr>
        <p:txBody>
          <a:bodyPr wrap="square" rtlCol="0">
            <a:spAutoFit/>
          </a:bodyPr>
          <a:lstStyle/>
          <a:p>
            <a:pPr algn="ctr" defTabSz="609585" eaLnBrk="0" fontAlgn="base" hangingPunct="0">
              <a:spcBef>
                <a:spcPct val="0"/>
              </a:spcBef>
              <a:spcAft>
                <a:spcPct val="0"/>
              </a:spcAft>
            </a:pPr>
            <a:r>
              <a:rPr lang="en-US" sz="1467" dirty="0" err="1">
                <a:solidFill>
                  <a:srgbClr val="FFFFFF">
                    <a:lumMod val="50000"/>
                  </a:srgbClr>
                </a:solidFill>
                <a:latin typeface="Calibri"/>
                <a:ea typeface="ＭＳ Ｐゴシック" panose="020B0600070205080204" pitchFamily="34" charset="-128"/>
                <a:cs typeface="Arial" panose="020B0604020202020204" pitchFamily="34" charset="0"/>
              </a:rPr>
              <a:t>Topp</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et al. </a:t>
            </a:r>
            <a:r>
              <a:rPr lang="en-US" sz="1467" i="1" dirty="0">
                <a:solidFill>
                  <a:srgbClr val="FFFFFF">
                    <a:lumMod val="50000"/>
                  </a:srgbClr>
                </a:solidFill>
                <a:latin typeface="Calibri"/>
                <a:ea typeface="ＭＳ Ｐゴシック" panose="020B0600070205080204" pitchFamily="34" charset="-128"/>
                <a:cs typeface="Arial" panose="020B0604020202020204" pitchFamily="34" charset="0"/>
              </a:rPr>
              <a:t>Lancet Oncol</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2015</a:t>
            </a:r>
          </a:p>
        </p:txBody>
      </p:sp>
      <p:grpSp>
        <p:nvGrpSpPr>
          <p:cNvPr id="11" name="Group 10">
            <a:extLst>
              <a:ext uri="{FF2B5EF4-FFF2-40B4-BE49-F238E27FC236}">
                <a16:creationId xmlns:a16="http://schemas.microsoft.com/office/drawing/2014/main" id="{93DEF8AF-67C1-CDCF-CD61-91BFC69B4032}"/>
              </a:ext>
            </a:extLst>
          </p:cNvPr>
          <p:cNvGrpSpPr/>
          <p:nvPr/>
        </p:nvGrpSpPr>
        <p:grpSpPr>
          <a:xfrm>
            <a:off x="6604000" y="2311400"/>
            <a:ext cx="3657600" cy="669504"/>
            <a:chOff x="3200400" y="3926213"/>
            <a:chExt cx="2743200" cy="502128"/>
          </a:xfrm>
        </p:grpSpPr>
        <p:pic>
          <p:nvPicPr>
            <p:cNvPr id="12" name="Picture 11" descr="A close-up of a medical information&#10;&#10;Description automatically generated">
              <a:extLst>
                <a:ext uri="{FF2B5EF4-FFF2-40B4-BE49-F238E27FC236}">
                  <a16:creationId xmlns:a16="http://schemas.microsoft.com/office/drawing/2014/main" id="{D357DA89-5936-7FD3-A36F-BE129CBD399F}"/>
                </a:ext>
              </a:extLst>
            </p:cNvPr>
            <p:cNvPicPr>
              <a:picLocks noChangeAspect="1"/>
            </p:cNvPicPr>
            <p:nvPr/>
          </p:nvPicPr>
          <p:blipFill>
            <a:blip r:embed="rId5"/>
            <a:srcRect b="55355"/>
            <a:stretch/>
          </p:blipFill>
          <p:spPr>
            <a:xfrm>
              <a:off x="3200400" y="4166730"/>
              <a:ext cx="2743200" cy="261611"/>
            </a:xfrm>
            <a:prstGeom prst="rect">
              <a:avLst/>
            </a:prstGeom>
          </p:spPr>
        </p:pic>
        <p:pic>
          <p:nvPicPr>
            <p:cNvPr id="13" name="Picture 12" descr="A close-up of a medical oncology&#10;&#10;Description automatically generated">
              <a:extLst>
                <a:ext uri="{FF2B5EF4-FFF2-40B4-BE49-F238E27FC236}">
                  <a16:creationId xmlns:a16="http://schemas.microsoft.com/office/drawing/2014/main" id="{C5121D1D-2E1C-2ACF-7309-97F21CCD4E42}"/>
                </a:ext>
              </a:extLst>
            </p:cNvPr>
            <p:cNvPicPr>
              <a:picLocks noChangeAspect="1"/>
            </p:cNvPicPr>
            <p:nvPr/>
          </p:nvPicPr>
          <p:blipFill>
            <a:blip r:embed="rId3"/>
            <a:srcRect b="78770"/>
            <a:stretch/>
          </p:blipFill>
          <p:spPr>
            <a:xfrm>
              <a:off x="3200400" y="3926213"/>
              <a:ext cx="2552700" cy="240517"/>
            </a:xfrm>
            <a:prstGeom prst="rect">
              <a:avLst/>
            </a:prstGeom>
          </p:spPr>
        </p:pic>
      </p:grpSp>
      <p:sp>
        <p:nvSpPr>
          <p:cNvPr id="14" name="TextBox 13">
            <a:extLst>
              <a:ext uri="{FF2B5EF4-FFF2-40B4-BE49-F238E27FC236}">
                <a16:creationId xmlns:a16="http://schemas.microsoft.com/office/drawing/2014/main" id="{5E3DF417-3E25-0FB6-C670-B2B7C4252990}"/>
              </a:ext>
            </a:extLst>
          </p:cNvPr>
          <p:cNvSpPr txBox="1"/>
          <p:nvPr/>
        </p:nvSpPr>
        <p:spPr>
          <a:xfrm>
            <a:off x="7150755" y="2980905"/>
            <a:ext cx="2794000" cy="318100"/>
          </a:xfrm>
          <a:prstGeom prst="rect">
            <a:avLst/>
          </a:prstGeom>
          <a:noFill/>
        </p:spPr>
        <p:txBody>
          <a:bodyPr wrap="square" rtlCol="0">
            <a:spAutoFit/>
          </a:bodyPr>
          <a:lstStyle/>
          <a:p>
            <a:pPr defTabSz="609585" eaLnBrk="0" fontAlgn="base" hangingPunct="0">
              <a:spcBef>
                <a:spcPct val="0"/>
              </a:spcBef>
              <a:spcAft>
                <a:spcPct val="0"/>
              </a:spcAft>
            </a:pP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von </a:t>
            </a:r>
            <a:r>
              <a:rPr lang="en-US" sz="1467" dirty="0" err="1">
                <a:solidFill>
                  <a:srgbClr val="FFFFFF">
                    <a:lumMod val="50000"/>
                  </a:srgbClr>
                </a:solidFill>
                <a:latin typeface="Calibri"/>
                <a:ea typeface="ＭＳ Ｐゴシック" panose="020B0600070205080204" pitchFamily="34" charset="-128"/>
                <a:cs typeface="Arial" panose="020B0604020202020204" pitchFamily="34" charset="0"/>
              </a:rPr>
              <a:t>Stackleberg</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et al. </a:t>
            </a:r>
            <a:r>
              <a:rPr lang="en-US" sz="1467" i="1" dirty="0">
                <a:solidFill>
                  <a:srgbClr val="FFFFFF">
                    <a:lumMod val="50000"/>
                  </a:srgbClr>
                </a:solidFill>
                <a:latin typeface="Calibri"/>
                <a:ea typeface="ＭＳ Ｐゴシック" panose="020B0600070205080204" pitchFamily="34" charset="-128"/>
                <a:cs typeface="Arial" panose="020B0604020202020204" pitchFamily="34" charset="0"/>
              </a:rPr>
              <a:t>JCO</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2016</a:t>
            </a:r>
          </a:p>
        </p:txBody>
      </p:sp>
      <p:sp>
        <p:nvSpPr>
          <p:cNvPr id="15" name="TextBox 14">
            <a:extLst>
              <a:ext uri="{FF2B5EF4-FFF2-40B4-BE49-F238E27FC236}">
                <a16:creationId xmlns:a16="http://schemas.microsoft.com/office/drawing/2014/main" id="{BCB791B4-76B2-D9B7-D19D-9DEFEF807B83}"/>
              </a:ext>
            </a:extLst>
          </p:cNvPr>
          <p:cNvSpPr txBox="1"/>
          <p:nvPr/>
        </p:nvSpPr>
        <p:spPr>
          <a:xfrm>
            <a:off x="6615915" y="4460752"/>
            <a:ext cx="3645685" cy="318100"/>
          </a:xfrm>
          <a:prstGeom prst="rect">
            <a:avLst/>
          </a:prstGeom>
          <a:noFill/>
        </p:spPr>
        <p:txBody>
          <a:bodyPr wrap="square" rtlCol="0">
            <a:spAutoFit/>
          </a:bodyPr>
          <a:lstStyle/>
          <a:p>
            <a:pPr algn="ctr" defTabSz="609585" eaLnBrk="0" fontAlgn="base" hangingPunct="0">
              <a:spcBef>
                <a:spcPct val="0"/>
              </a:spcBef>
              <a:spcAft>
                <a:spcPct val="0"/>
              </a:spcAft>
            </a:pPr>
            <a:r>
              <a:rPr lang="en-US" sz="1467" dirty="0" err="1">
                <a:solidFill>
                  <a:srgbClr val="FFFFFF">
                    <a:lumMod val="50000"/>
                  </a:srgbClr>
                </a:solidFill>
                <a:latin typeface="Calibri"/>
                <a:ea typeface="ＭＳ Ｐゴシック" panose="020B0600070205080204" pitchFamily="34" charset="-128"/>
                <a:cs typeface="Arial" panose="020B0604020202020204" pitchFamily="34" charset="0"/>
              </a:rPr>
              <a:t>Kantarjian</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et al. </a:t>
            </a:r>
            <a:r>
              <a:rPr lang="en-US" sz="1467" i="1" dirty="0">
                <a:solidFill>
                  <a:srgbClr val="FFFFFF">
                    <a:lumMod val="50000"/>
                  </a:srgbClr>
                </a:solidFill>
                <a:latin typeface="Calibri"/>
                <a:ea typeface="ＭＳ Ｐゴシック" panose="020B0600070205080204" pitchFamily="34" charset="-128"/>
                <a:cs typeface="Arial" panose="020B0604020202020204" pitchFamily="34" charset="0"/>
              </a:rPr>
              <a:t>NEJM</a:t>
            </a:r>
            <a:r>
              <a:rPr lang="en-US" sz="1467" dirty="0">
                <a:solidFill>
                  <a:srgbClr val="FFFFFF">
                    <a:lumMod val="50000"/>
                  </a:srgbClr>
                </a:solidFill>
                <a:latin typeface="Calibri"/>
                <a:ea typeface="ＭＳ Ｐゴシック" panose="020B0600070205080204" pitchFamily="34" charset="-128"/>
                <a:cs typeface="Arial" panose="020B0604020202020204" pitchFamily="34" charset="0"/>
              </a:rPr>
              <a:t>. 2017</a:t>
            </a:r>
          </a:p>
        </p:txBody>
      </p:sp>
      <p:grpSp>
        <p:nvGrpSpPr>
          <p:cNvPr id="16" name="Group 15">
            <a:extLst>
              <a:ext uri="{FF2B5EF4-FFF2-40B4-BE49-F238E27FC236}">
                <a16:creationId xmlns:a16="http://schemas.microsoft.com/office/drawing/2014/main" id="{400053B6-DFB1-435A-FDC8-70295119A401}"/>
              </a:ext>
            </a:extLst>
          </p:cNvPr>
          <p:cNvGrpSpPr/>
          <p:nvPr/>
        </p:nvGrpSpPr>
        <p:grpSpPr>
          <a:xfrm>
            <a:off x="6604000" y="3809614"/>
            <a:ext cx="3657600" cy="622484"/>
            <a:chOff x="6080290" y="2949553"/>
            <a:chExt cx="2743200" cy="466863"/>
          </a:xfrm>
          <a:noFill/>
        </p:grpSpPr>
        <p:pic>
          <p:nvPicPr>
            <p:cNvPr id="17" name="Picture 16" descr="A close up of a newspaper&#10;&#10;Description automatically generated">
              <a:extLst>
                <a:ext uri="{FF2B5EF4-FFF2-40B4-BE49-F238E27FC236}">
                  <a16:creationId xmlns:a16="http://schemas.microsoft.com/office/drawing/2014/main" id="{BFA6B2A7-DD63-48E9-8771-5879A413148A}"/>
                </a:ext>
              </a:extLst>
            </p:cNvPr>
            <p:cNvPicPr>
              <a:picLocks noChangeAspect="1"/>
            </p:cNvPicPr>
            <p:nvPr/>
          </p:nvPicPr>
          <p:blipFill>
            <a:blip r:embed="rId6"/>
            <a:srcRect l="4984" t="32562" b="51826"/>
            <a:stretch/>
          </p:blipFill>
          <p:spPr>
            <a:xfrm>
              <a:off x="6080290" y="3105150"/>
              <a:ext cx="2743200" cy="311266"/>
            </a:xfrm>
            <a:prstGeom prst="rect">
              <a:avLst/>
            </a:prstGeom>
            <a:grpFill/>
          </p:spPr>
        </p:pic>
        <p:pic>
          <p:nvPicPr>
            <p:cNvPr id="18" name="Picture 17" descr="A close up of a newspaper&#10;&#10;Description automatically generated">
              <a:extLst>
                <a:ext uri="{FF2B5EF4-FFF2-40B4-BE49-F238E27FC236}">
                  <a16:creationId xmlns:a16="http://schemas.microsoft.com/office/drawing/2014/main" id="{FB34ED0E-0117-A700-F98C-7034EC7C9018}"/>
                </a:ext>
              </a:extLst>
            </p:cNvPr>
            <p:cNvPicPr>
              <a:picLocks noChangeAspect="1"/>
            </p:cNvPicPr>
            <p:nvPr/>
          </p:nvPicPr>
          <p:blipFill>
            <a:blip r:embed="rId6"/>
            <a:srcRect l="4984" t="1465" b="90370"/>
            <a:stretch/>
          </p:blipFill>
          <p:spPr>
            <a:xfrm>
              <a:off x="6080290" y="2949553"/>
              <a:ext cx="2743200" cy="162795"/>
            </a:xfrm>
            <a:prstGeom prst="rect">
              <a:avLst/>
            </a:prstGeom>
            <a:grpFill/>
          </p:spPr>
        </p:pic>
      </p:grpSp>
      <p:sp>
        <p:nvSpPr>
          <p:cNvPr id="19" name="TextBox 18">
            <a:extLst>
              <a:ext uri="{FF2B5EF4-FFF2-40B4-BE49-F238E27FC236}">
                <a16:creationId xmlns:a16="http://schemas.microsoft.com/office/drawing/2014/main" id="{D996629A-0CE7-D0A8-100F-B700BE17A10F}"/>
              </a:ext>
            </a:extLst>
          </p:cNvPr>
          <p:cNvSpPr txBox="1"/>
          <p:nvPr/>
        </p:nvSpPr>
        <p:spPr>
          <a:xfrm>
            <a:off x="-20948" y="5328593"/>
            <a:ext cx="12420600" cy="584775"/>
          </a:xfrm>
          <a:prstGeom prst="rect">
            <a:avLst/>
          </a:prstGeom>
          <a:noFill/>
        </p:spPr>
        <p:txBody>
          <a:bodyPr wrap="square">
            <a:spAutoFit/>
          </a:bodyPr>
          <a:lstStyle/>
          <a:p>
            <a:pPr algn="ctr" defTabSz="609585" eaLnBrk="0" fontAlgn="base" hangingPunct="0">
              <a:spcBef>
                <a:spcPct val="0"/>
              </a:spcBef>
              <a:spcAft>
                <a:spcPct val="0"/>
              </a:spcAft>
            </a:pPr>
            <a:r>
              <a:rPr lang="en-US" sz="3200" b="1" dirty="0">
                <a:solidFill>
                  <a:srgbClr val="002060"/>
                </a:solidFill>
                <a:latin typeface="Calibri"/>
                <a:ea typeface="ＭＳ Ｐゴシック" panose="020B0600070205080204" pitchFamily="34" charset="-128"/>
                <a:cs typeface="Arial" panose="020B0604020202020204" pitchFamily="34" charset="0"/>
              </a:rPr>
              <a:t>Blinatumomab selected as investigational agent for AALL1731</a:t>
            </a:r>
            <a:endParaRPr lang="en-US" sz="3200" b="1" dirty="0">
              <a:solidFill>
                <a:srgbClr val="002060"/>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44125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15"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892238" y="1252353"/>
            <a:ext cx="10368225" cy="298184"/>
          </a:xfrm>
        </p:spPr>
        <p:txBody>
          <a:bodyPr/>
          <a:lstStyle/>
          <a:p>
            <a:pPr algn="ctr"/>
            <a:r>
              <a:rPr lang="en-GB" sz="4000" dirty="0">
                <a:latin typeface="Calibri" panose="020F0502020204030204" pitchFamily="34" charset="0"/>
                <a:cs typeface="Calibri" panose="020F0502020204030204" pitchFamily="34" charset="0"/>
              </a:rPr>
              <a:t>Blinatumomab mechanism of action</a:t>
            </a:r>
            <a:endParaRPr lang="en-CA" sz="4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3" name="Rectangle 2">
            <a:extLst>
              <a:ext uri="{FF2B5EF4-FFF2-40B4-BE49-F238E27FC236}">
                <a16:creationId xmlns:a16="http://schemas.microsoft.com/office/drawing/2014/main" id="{E0038B36-0802-9694-12D1-258E1CBF6FFC}"/>
              </a:ext>
            </a:extLst>
          </p:cNvPr>
          <p:cNvSpPr/>
          <p:nvPr/>
        </p:nvSpPr>
        <p:spPr>
          <a:xfrm>
            <a:off x="350562" y="776177"/>
            <a:ext cx="11451578" cy="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diagram of a cell culture&#10;&#10;AI-generated content may be incorrect.">
            <a:extLst>
              <a:ext uri="{FF2B5EF4-FFF2-40B4-BE49-F238E27FC236}">
                <a16:creationId xmlns:a16="http://schemas.microsoft.com/office/drawing/2014/main" id="{0BA64FBA-143B-1D47-A92D-5338658EF9C4}"/>
              </a:ext>
            </a:extLst>
          </p:cNvPr>
          <p:cNvPicPr>
            <a:picLocks noChangeAspect="1"/>
          </p:cNvPicPr>
          <p:nvPr/>
        </p:nvPicPr>
        <p:blipFill>
          <a:blip r:embed="rId3"/>
          <a:srcRect l="14741" t="20371" r="20963" b="50000"/>
          <a:stretch/>
        </p:blipFill>
        <p:spPr>
          <a:xfrm>
            <a:off x="1354183" y="2508795"/>
            <a:ext cx="9763760" cy="3149600"/>
          </a:xfrm>
          <a:prstGeom prst="rect">
            <a:avLst/>
          </a:prstGeom>
        </p:spPr>
      </p:pic>
    </p:spTree>
    <p:extLst>
      <p:ext uri="{BB962C8B-B14F-4D97-AF65-F5344CB8AC3E}">
        <p14:creationId xmlns:p14="http://schemas.microsoft.com/office/powerpoint/2010/main" val="2755490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C0AC-8532-93A7-CA19-636FE50C586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1C4BD2E-F40E-E50E-141D-FE25EEA7B2AC}"/>
              </a:ext>
            </a:extLst>
          </p:cNvPr>
          <p:cNvSpPr>
            <a:spLocks noGrp="1"/>
          </p:cNvSpPr>
          <p:nvPr>
            <p:ph type="body" sz="quarter" idx="12"/>
          </p:nvPr>
        </p:nvSpPr>
        <p:spPr>
          <a:xfrm>
            <a:off x="10957282" y="5784088"/>
            <a:ext cx="1694909" cy="153888"/>
          </a:xfrm>
        </p:spPr>
        <p:txBody>
          <a:bodyPr/>
          <a:lstStyle/>
          <a:p>
            <a:endParaRPr lang="en-US"/>
          </a:p>
        </p:txBody>
      </p:sp>
      <p:sp>
        <p:nvSpPr>
          <p:cNvPr id="4" name="Title 3">
            <a:extLst>
              <a:ext uri="{FF2B5EF4-FFF2-40B4-BE49-F238E27FC236}">
                <a16:creationId xmlns:a16="http://schemas.microsoft.com/office/drawing/2014/main" id="{E75EEDDB-5F20-F155-0AAB-247003B8BCAF}"/>
              </a:ext>
            </a:extLst>
          </p:cNvPr>
          <p:cNvSpPr>
            <a:spLocks noGrp="1"/>
          </p:cNvSpPr>
          <p:nvPr>
            <p:ph type="title"/>
          </p:nvPr>
        </p:nvSpPr>
        <p:spPr>
          <a:xfrm>
            <a:off x="669773" y="734945"/>
            <a:ext cx="10972800" cy="787119"/>
          </a:xfrm>
        </p:spPr>
        <p:txBody>
          <a:bodyPr>
            <a:normAutofit/>
          </a:bodyPr>
          <a:lstStyle/>
          <a:p>
            <a:pPr algn="ctr"/>
            <a:r>
              <a:rPr lang="en-US" dirty="0">
                <a:solidFill>
                  <a:srgbClr val="00616B"/>
                </a:solidFill>
                <a:latin typeface="+mn-lt"/>
              </a:rPr>
              <a:t>AALL1731</a:t>
            </a:r>
          </a:p>
        </p:txBody>
      </p:sp>
      <p:sp>
        <p:nvSpPr>
          <p:cNvPr id="2" name="Text Placeholder 2">
            <a:extLst>
              <a:ext uri="{FF2B5EF4-FFF2-40B4-BE49-F238E27FC236}">
                <a16:creationId xmlns:a16="http://schemas.microsoft.com/office/drawing/2014/main" id="{27A2086F-6E58-9C6C-4EF3-7192046D38E7}"/>
              </a:ext>
            </a:extLst>
          </p:cNvPr>
          <p:cNvSpPr txBox="1">
            <a:spLocks/>
          </p:cNvSpPr>
          <p:nvPr/>
        </p:nvSpPr>
        <p:spPr>
          <a:xfrm>
            <a:off x="1612905" y="4558282"/>
            <a:ext cx="1337417" cy="830997"/>
          </a:xfrm>
          <a:prstGeom prst="rect">
            <a:avLst/>
          </a:prstGeom>
        </p:spPr>
        <p:txBody>
          <a:bodyPr vert="horz" wrap="none" lIns="0" tIns="0" rIns="0" bIns="0" numCol="1" anchor="t" anchorCtr="0" compatLnSpc="1">
            <a:prstTxWarp prst="textNoShape">
              <a:avLst/>
            </a:prstTxWarp>
            <a:spAutoFit/>
          </a:bodyPr>
          <a:lstStyle>
            <a:lvl1pPr marL="0" marR="0" indent="0" algn="l" defTabSz="457200" rtl="0" eaLnBrk="1" fontAlgn="auto" latinLnBrk="0" hangingPunct="1">
              <a:lnSpc>
                <a:spcPct val="100000"/>
              </a:lnSpc>
              <a:spcBef>
                <a:spcPts val="1200"/>
              </a:spcBef>
              <a:spcAft>
                <a:spcPts val="0"/>
              </a:spcAft>
              <a:buClr>
                <a:schemeClr val="accent5"/>
              </a:buClr>
              <a:buSzTx/>
              <a:buFontTx/>
              <a:buNone/>
              <a:tabLst/>
              <a:defRPr sz="2400" kern="800" spc="70">
                <a:solidFill>
                  <a:srgbClr val="FFFFFF"/>
                </a:solidFill>
                <a:latin typeface="Arial"/>
                <a:ea typeface="ＭＳ Ｐゴシック" charset="0"/>
                <a:cs typeface="ＭＳ Ｐゴシック" charset="0"/>
              </a:defRPr>
            </a:lvl1pPr>
            <a:lvl2pPr marL="742950" indent="-285750" algn="l" defTabSz="457200" rtl="0" eaLnBrk="0" fontAlgn="base" hangingPunct="0">
              <a:spcBef>
                <a:spcPct val="20000"/>
              </a:spcBef>
              <a:spcAft>
                <a:spcPct val="0"/>
              </a:spcAft>
              <a:buClr>
                <a:srgbClr val="FFFFFF"/>
              </a:buClr>
              <a:buFont typeface="Arial" panose="020B0604020202020204" pitchFamily="34" charset="0"/>
              <a:buChar char="–"/>
              <a:defRPr sz="2800" kern="1200">
                <a:solidFill>
                  <a:srgbClr val="FFFFFF"/>
                </a:solidFill>
                <a:latin typeface="Arial"/>
                <a:ea typeface="ＭＳ Ｐゴシック" charset="0"/>
                <a:cs typeface="+mn-cs"/>
              </a:defRPr>
            </a:lvl2pPr>
            <a:lvl3pPr marL="1143000" indent="-228600" algn="l" defTabSz="457200" rtl="0" eaLnBrk="0" fontAlgn="base" hangingPunct="0">
              <a:spcBef>
                <a:spcPct val="20000"/>
              </a:spcBef>
              <a:spcAft>
                <a:spcPct val="0"/>
              </a:spcAft>
              <a:buClr>
                <a:srgbClr val="FFFFFF"/>
              </a:buClr>
              <a:buFont typeface="Arial" panose="020B0604020202020204" pitchFamily="34" charset="0"/>
              <a:buChar char="•"/>
              <a:defRPr sz="2400" kern="1200">
                <a:solidFill>
                  <a:srgbClr val="FFFFFF"/>
                </a:solidFill>
                <a:latin typeface="Arial"/>
                <a:ea typeface="ＭＳ Ｐゴシック" charset="0"/>
                <a:cs typeface="+mn-cs"/>
              </a:defRPr>
            </a:lvl3pPr>
            <a:lvl4pPr marL="1600200" indent="-228600" algn="l" defTabSz="457200" rtl="0" eaLnBrk="0" fontAlgn="base" hangingPunct="0">
              <a:spcBef>
                <a:spcPct val="20000"/>
              </a:spcBef>
              <a:spcAft>
                <a:spcPct val="0"/>
              </a:spcAft>
              <a:buClr>
                <a:srgbClr val="FFFFFF"/>
              </a:buClr>
              <a:buFont typeface="Arial" panose="020B0604020202020204" pitchFamily="34" charset="0"/>
              <a:buChar char="–"/>
              <a:defRPr sz="2000" kern="1200">
                <a:solidFill>
                  <a:srgbClr val="FFFFFF"/>
                </a:solidFill>
                <a:latin typeface="Arial"/>
                <a:ea typeface="ＭＳ Ｐゴシック" charset="0"/>
                <a:cs typeface="+mn-cs"/>
              </a:defRPr>
            </a:lvl4pPr>
            <a:lvl5pPr marL="2057400" indent="-228600" algn="l" defTabSz="457200" rtl="0" eaLnBrk="0" fontAlgn="base" hangingPunct="0">
              <a:spcBef>
                <a:spcPct val="20000"/>
              </a:spcBef>
              <a:spcAft>
                <a:spcPct val="0"/>
              </a:spcAft>
              <a:buClr>
                <a:srgbClr val="FFFFFF"/>
              </a:buClr>
              <a:buFont typeface="Arial" panose="020B0604020202020204" pitchFamily="34" charset="0"/>
              <a:buChar char="»"/>
              <a:defRPr sz="2000" kern="1200">
                <a:solidFill>
                  <a:srgbClr val="FFFFFF"/>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Bef>
                <a:spcPct val="0"/>
              </a:spcBef>
              <a:spcAft>
                <a:spcPct val="0"/>
              </a:spcAft>
              <a:buClr>
                <a:srgbClr val="FFFFFF"/>
              </a:buClr>
              <a:defRPr/>
            </a:pPr>
            <a:r>
              <a:rPr lang="en-US" sz="1800" dirty="0">
                <a:solidFill>
                  <a:schemeClr val="accent4"/>
                </a:solidFill>
                <a:latin typeface="+mj-lt"/>
              </a:rPr>
              <a:t>Study Chairs:</a:t>
            </a:r>
          </a:p>
          <a:p>
            <a:pPr fontAlgn="base">
              <a:spcBef>
                <a:spcPct val="0"/>
              </a:spcBef>
              <a:spcAft>
                <a:spcPct val="0"/>
              </a:spcAft>
              <a:buClr>
                <a:srgbClr val="FFFFFF"/>
              </a:buClr>
              <a:defRPr/>
            </a:pPr>
            <a:r>
              <a:rPr lang="en-US" sz="1800" dirty="0">
                <a:solidFill>
                  <a:schemeClr val="accent4"/>
                </a:solidFill>
                <a:latin typeface="+mj-lt"/>
              </a:rPr>
              <a:t>Sumit Gupta</a:t>
            </a:r>
          </a:p>
          <a:p>
            <a:pPr fontAlgn="base">
              <a:spcBef>
                <a:spcPct val="0"/>
              </a:spcBef>
              <a:spcAft>
                <a:spcPct val="0"/>
              </a:spcAft>
              <a:buClr>
                <a:srgbClr val="FFFFFF"/>
              </a:buClr>
              <a:defRPr/>
            </a:pPr>
            <a:r>
              <a:rPr lang="en-US" sz="1800" dirty="0">
                <a:solidFill>
                  <a:schemeClr val="accent4"/>
                </a:solidFill>
                <a:latin typeface="+mj-lt"/>
              </a:rPr>
              <a:t>Rachel Rau</a:t>
            </a:r>
          </a:p>
        </p:txBody>
      </p:sp>
      <p:sp>
        <p:nvSpPr>
          <p:cNvPr id="5" name="Text Placeholder 2">
            <a:extLst>
              <a:ext uri="{FF2B5EF4-FFF2-40B4-BE49-F238E27FC236}">
                <a16:creationId xmlns:a16="http://schemas.microsoft.com/office/drawing/2014/main" id="{289E83D3-480C-14CF-C626-15CE886F2587}"/>
              </a:ext>
            </a:extLst>
          </p:cNvPr>
          <p:cNvSpPr txBox="1">
            <a:spLocks/>
          </p:cNvSpPr>
          <p:nvPr/>
        </p:nvSpPr>
        <p:spPr bwMode="auto">
          <a:xfrm>
            <a:off x="6226460" y="4558282"/>
            <a:ext cx="1126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FFFFFF"/>
              </a:buClr>
            </a:pPr>
            <a:r>
              <a:rPr lang="en-US" altLang="en-US" dirty="0">
                <a:solidFill>
                  <a:schemeClr val="accent4"/>
                </a:solidFill>
                <a:latin typeface="+mj-lt"/>
              </a:rPr>
              <a:t>Vice Chair:</a:t>
            </a:r>
          </a:p>
          <a:p>
            <a:pPr eaLnBrk="1" hangingPunct="1">
              <a:buClr>
                <a:srgbClr val="FFFFFF"/>
              </a:buClr>
            </a:pPr>
            <a:r>
              <a:rPr lang="en-US" altLang="en-US" dirty="0">
                <a:solidFill>
                  <a:schemeClr val="accent4"/>
                </a:solidFill>
                <a:latin typeface="+mj-lt"/>
              </a:rPr>
              <a:t>Karen Rabin</a:t>
            </a:r>
          </a:p>
          <a:p>
            <a:pPr eaLnBrk="1" hangingPunct="1">
              <a:buClr>
                <a:srgbClr val="FFFFFF"/>
              </a:buClr>
            </a:pPr>
            <a:endParaRPr lang="en-US" altLang="en-US" dirty="0">
              <a:solidFill>
                <a:schemeClr val="accent4"/>
              </a:solidFill>
              <a:latin typeface="+mj-lt"/>
            </a:endParaRPr>
          </a:p>
        </p:txBody>
      </p:sp>
      <p:sp>
        <p:nvSpPr>
          <p:cNvPr id="6" name="Text Placeholder 2">
            <a:extLst>
              <a:ext uri="{FF2B5EF4-FFF2-40B4-BE49-F238E27FC236}">
                <a16:creationId xmlns:a16="http://schemas.microsoft.com/office/drawing/2014/main" id="{52139F52-1825-08C6-955C-E22AC84D8F53}"/>
              </a:ext>
            </a:extLst>
          </p:cNvPr>
          <p:cNvSpPr txBox="1">
            <a:spLocks/>
          </p:cNvSpPr>
          <p:nvPr/>
        </p:nvSpPr>
        <p:spPr bwMode="auto">
          <a:xfrm>
            <a:off x="4272658" y="4619242"/>
            <a:ext cx="13542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FFFFFF"/>
              </a:buClr>
            </a:pPr>
            <a:r>
              <a:rPr lang="en-US" altLang="en-US" dirty="0">
                <a:solidFill>
                  <a:schemeClr val="accent4"/>
                </a:solidFill>
                <a:latin typeface="+mj-lt"/>
              </a:rPr>
              <a:t>Sr. Statistician:</a:t>
            </a:r>
          </a:p>
          <a:p>
            <a:pPr eaLnBrk="1" hangingPunct="1">
              <a:buClr>
                <a:srgbClr val="FFFFFF"/>
              </a:buClr>
            </a:pPr>
            <a:r>
              <a:rPr lang="en-US" altLang="en-US" dirty="0">
                <a:solidFill>
                  <a:schemeClr val="accent4"/>
                </a:solidFill>
                <a:latin typeface="+mj-lt"/>
              </a:rPr>
              <a:t>John </a:t>
            </a:r>
            <a:r>
              <a:rPr lang="en-US" altLang="en-US" dirty="0" err="1">
                <a:solidFill>
                  <a:schemeClr val="accent4"/>
                </a:solidFill>
                <a:latin typeface="+mj-lt"/>
              </a:rPr>
              <a:t>Kairalla</a:t>
            </a:r>
            <a:endParaRPr lang="en-US" altLang="en-US" dirty="0">
              <a:solidFill>
                <a:schemeClr val="accent4"/>
              </a:solidFill>
              <a:latin typeface="+mj-lt"/>
            </a:endParaRPr>
          </a:p>
          <a:p>
            <a:pPr eaLnBrk="1" hangingPunct="1">
              <a:buClr>
                <a:srgbClr val="FFFFFF"/>
              </a:buClr>
            </a:pPr>
            <a:endParaRPr lang="en-US" altLang="en-US" dirty="0">
              <a:solidFill>
                <a:schemeClr val="accent4"/>
              </a:solidFill>
              <a:latin typeface="+mj-lt"/>
            </a:endParaRPr>
          </a:p>
        </p:txBody>
      </p:sp>
      <p:sp>
        <p:nvSpPr>
          <p:cNvPr id="7" name="Text Placeholder 2">
            <a:extLst>
              <a:ext uri="{FF2B5EF4-FFF2-40B4-BE49-F238E27FC236}">
                <a16:creationId xmlns:a16="http://schemas.microsoft.com/office/drawing/2014/main" id="{DFA615C4-663F-E10E-92DC-238DB9E0E2F4}"/>
              </a:ext>
            </a:extLst>
          </p:cNvPr>
          <p:cNvSpPr txBox="1">
            <a:spLocks/>
          </p:cNvSpPr>
          <p:nvPr/>
        </p:nvSpPr>
        <p:spPr bwMode="auto">
          <a:xfrm>
            <a:off x="8966956" y="4403246"/>
            <a:ext cx="1538699"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FFFFFF"/>
              </a:buClr>
            </a:pPr>
            <a:r>
              <a:rPr lang="en-US" altLang="en-US" dirty="0">
                <a:solidFill>
                  <a:schemeClr val="accent4"/>
                </a:solidFill>
                <a:latin typeface="+mj-lt"/>
              </a:rPr>
              <a:t>COG ALL Leads:</a:t>
            </a:r>
          </a:p>
          <a:p>
            <a:pPr eaLnBrk="1" hangingPunct="1">
              <a:buClr>
                <a:srgbClr val="FFFFFF"/>
              </a:buClr>
            </a:pPr>
            <a:r>
              <a:rPr lang="en-US" altLang="en-US" dirty="0">
                <a:solidFill>
                  <a:schemeClr val="accent4"/>
                </a:solidFill>
                <a:latin typeface="+mj-lt"/>
              </a:rPr>
              <a:t>Mignon Loh</a:t>
            </a:r>
          </a:p>
          <a:p>
            <a:pPr eaLnBrk="1" hangingPunct="1">
              <a:buClr>
                <a:srgbClr val="FFFFFF"/>
              </a:buClr>
            </a:pPr>
            <a:r>
              <a:rPr lang="en-US" altLang="en-US" dirty="0">
                <a:solidFill>
                  <a:schemeClr val="accent4"/>
                </a:solidFill>
                <a:latin typeface="+mj-lt"/>
              </a:rPr>
              <a:t>Elizabeth </a:t>
            </a:r>
            <a:r>
              <a:rPr lang="en-US" altLang="en-US" dirty="0" err="1">
                <a:solidFill>
                  <a:schemeClr val="accent4"/>
                </a:solidFill>
                <a:latin typeface="+mj-lt"/>
              </a:rPr>
              <a:t>Raetz</a:t>
            </a:r>
            <a:endParaRPr lang="en-US" altLang="en-US" dirty="0">
              <a:solidFill>
                <a:schemeClr val="accent4"/>
              </a:solidFill>
              <a:latin typeface="+mj-lt"/>
            </a:endParaRPr>
          </a:p>
          <a:p>
            <a:pPr eaLnBrk="1" hangingPunct="1">
              <a:buClr>
                <a:srgbClr val="FFFFFF"/>
              </a:buClr>
            </a:pPr>
            <a:endParaRPr lang="en-US" altLang="en-US" dirty="0">
              <a:solidFill>
                <a:schemeClr val="accent4"/>
              </a:solidFill>
              <a:latin typeface="+mj-lt"/>
            </a:endParaRPr>
          </a:p>
        </p:txBody>
      </p:sp>
      <p:pic>
        <p:nvPicPr>
          <p:cNvPr id="2050" name="Picture 2" descr="Rachel Elizabeth Rau, MD">
            <a:extLst>
              <a:ext uri="{FF2B5EF4-FFF2-40B4-BE49-F238E27FC236}">
                <a16:creationId xmlns:a16="http://schemas.microsoft.com/office/drawing/2014/main" id="{E2D1A2E7-C2A9-4A7D-C009-D67BA861E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246" y="2478599"/>
            <a:ext cx="1553087" cy="18628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eDO workshop March 4-9 in India ...">
            <a:extLst>
              <a:ext uri="{FF2B5EF4-FFF2-40B4-BE49-F238E27FC236}">
                <a16:creationId xmlns:a16="http://schemas.microsoft.com/office/drawing/2014/main" id="{0E8C64BC-65C4-F107-EFF5-00A58561D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1" y="2447421"/>
            <a:ext cx="1257205" cy="1889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aren R. Rabin, MD, PhD | Texas Children's">
            <a:extLst>
              <a:ext uri="{FF2B5EF4-FFF2-40B4-BE49-F238E27FC236}">
                <a16:creationId xmlns:a16="http://schemas.microsoft.com/office/drawing/2014/main" id="{48435491-39AD-D04F-935C-576B17704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812" y="2465899"/>
            <a:ext cx="1444570" cy="18177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gnon Lee-Cheun Loh, MD">
            <a:extLst>
              <a:ext uri="{FF2B5EF4-FFF2-40B4-BE49-F238E27FC236}">
                <a16:creationId xmlns:a16="http://schemas.microsoft.com/office/drawing/2014/main" id="{2A67D1DA-A8A9-CEC8-ACD4-CF22AC384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787" y="2478599"/>
            <a:ext cx="1626500" cy="1626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lizabeth A. Raetz, MD | NYU Langone Health">
            <a:extLst>
              <a:ext uri="{FF2B5EF4-FFF2-40B4-BE49-F238E27FC236}">
                <a16:creationId xmlns:a16="http://schemas.microsoft.com/office/drawing/2014/main" id="{821D066E-6356-61B2-D10C-FCCEC3908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4845" y="2478599"/>
            <a:ext cx="1638149" cy="16381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eam | ROCCA | SickKids">
            <a:extLst>
              <a:ext uri="{FF2B5EF4-FFF2-40B4-BE49-F238E27FC236}">
                <a16:creationId xmlns:a16="http://schemas.microsoft.com/office/drawing/2014/main" id="{B6D84C73-8615-3487-FE34-0A53FEB4E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113" y="2473781"/>
            <a:ext cx="1257205" cy="186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798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D9F2D-8F5C-A0BC-DD9F-C7F3920C6404}"/>
            </a:ext>
          </a:extLst>
        </p:cNvPr>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E3D95C49-5C93-504D-DF90-82B59F2F33F3}"/>
              </a:ext>
            </a:extLst>
          </p:cNvPr>
          <p:cNvCxnSpPr>
            <a:cxnSpLocks/>
            <a:stCxn id="4" idx="2"/>
          </p:cNvCxnSpPr>
          <p:nvPr/>
        </p:nvCxnSpPr>
        <p:spPr>
          <a:xfrm flipH="1">
            <a:off x="5768153" y="2941570"/>
            <a:ext cx="1" cy="266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BC8F9E-DDBA-2A69-6870-ED1E5EE5759E}"/>
              </a:ext>
            </a:extLst>
          </p:cNvPr>
          <p:cNvSpPr>
            <a:spLocks noGrp="1"/>
          </p:cNvSpPr>
          <p:nvPr>
            <p:ph type="title"/>
          </p:nvPr>
        </p:nvSpPr>
        <p:spPr>
          <a:xfrm>
            <a:off x="914401" y="349898"/>
            <a:ext cx="10972800" cy="787119"/>
          </a:xfrm>
        </p:spPr>
        <p:txBody>
          <a:bodyPr>
            <a:normAutofit/>
          </a:bodyPr>
          <a:lstStyle/>
          <a:p>
            <a:pPr algn="ctr"/>
            <a:r>
              <a:rPr lang="en-US" sz="4267" dirty="0">
                <a:latin typeface="+mj-lt"/>
                <a:cs typeface="Arial" panose="020B0604020202020204" pitchFamily="34" charset="0"/>
              </a:rPr>
              <a:t>AALL1731 risk stratification</a:t>
            </a:r>
          </a:p>
        </p:txBody>
      </p:sp>
      <p:sp>
        <p:nvSpPr>
          <p:cNvPr id="4" name="TextBox 3">
            <a:extLst>
              <a:ext uri="{FF2B5EF4-FFF2-40B4-BE49-F238E27FC236}">
                <a16:creationId xmlns:a16="http://schemas.microsoft.com/office/drawing/2014/main" id="{DE41917F-DA33-A6E5-7905-5AA0BD804954}"/>
              </a:ext>
            </a:extLst>
          </p:cNvPr>
          <p:cNvSpPr txBox="1"/>
          <p:nvPr/>
        </p:nvSpPr>
        <p:spPr>
          <a:xfrm>
            <a:off x="4809870" y="2561914"/>
            <a:ext cx="1916567" cy="379656"/>
          </a:xfrm>
          <a:prstGeom prst="rect">
            <a:avLst/>
          </a:prstGeom>
          <a:solidFill>
            <a:schemeClr val="bg1">
              <a:lumMod val="85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3-drug induction</a:t>
            </a:r>
          </a:p>
        </p:txBody>
      </p:sp>
      <p:sp>
        <p:nvSpPr>
          <p:cNvPr id="6" name="TextBox 5">
            <a:extLst>
              <a:ext uri="{FF2B5EF4-FFF2-40B4-BE49-F238E27FC236}">
                <a16:creationId xmlns:a16="http://schemas.microsoft.com/office/drawing/2014/main" id="{9DAB761E-C0EE-861B-34FF-8E4AD1A7F15B}"/>
              </a:ext>
            </a:extLst>
          </p:cNvPr>
          <p:cNvSpPr txBox="1"/>
          <p:nvPr/>
        </p:nvSpPr>
        <p:spPr>
          <a:xfrm>
            <a:off x="2252911" y="3419822"/>
            <a:ext cx="1839891" cy="461665"/>
          </a:xfrm>
          <a:prstGeom prst="rect">
            <a:avLst/>
          </a:prstGeom>
          <a:solidFill>
            <a:schemeClr val="tx2">
              <a:lumMod val="40000"/>
              <a:lumOff val="6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SR-Favorable</a:t>
            </a:r>
          </a:p>
        </p:txBody>
      </p:sp>
      <p:sp>
        <p:nvSpPr>
          <p:cNvPr id="7" name="TextBox 6">
            <a:extLst>
              <a:ext uri="{FF2B5EF4-FFF2-40B4-BE49-F238E27FC236}">
                <a16:creationId xmlns:a16="http://schemas.microsoft.com/office/drawing/2014/main" id="{B75427ED-EAFA-E608-9C18-574CC9DCAA69}"/>
              </a:ext>
            </a:extLst>
          </p:cNvPr>
          <p:cNvSpPr txBox="1"/>
          <p:nvPr/>
        </p:nvSpPr>
        <p:spPr>
          <a:xfrm>
            <a:off x="4863835" y="3419822"/>
            <a:ext cx="1819059" cy="461665"/>
          </a:xfrm>
          <a:prstGeom prst="rect">
            <a:avLst/>
          </a:prstGeom>
          <a:solidFill>
            <a:schemeClr val="accent2">
              <a:lumMod val="40000"/>
              <a:lumOff val="60000"/>
            </a:schemeClr>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SR-Average</a:t>
            </a:r>
          </a:p>
        </p:txBody>
      </p:sp>
      <p:sp>
        <p:nvSpPr>
          <p:cNvPr id="8" name="TextBox 7">
            <a:extLst>
              <a:ext uri="{FF2B5EF4-FFF2-40B4-BE49-F238E27FC236}">
                <a16:creationId xmlns:a16="http://schemas.microsoft.com/office/drawing/2014/main" id="{0D0D2A17-A0F8-6C31-E072-B6D1D9F70704}"/>
              </a:ext>
            </a:extLst>
          </p:cNvPr>
          <p:cNvSpPr txBox="1"/>
          <p:nvPr/>
        </p:nvSpPr>
        <p:spPr>
          <a:xfrm>
            <a:off x="7696369" y="3419822"/>
            <a:ext cx="1333859" cy="461665"/>
          </a:xfrm>
          <a:prstGeom prst="rect">
            <a:avLst/>
          </a:prstGeom>
          <a:solidFill>
            <a:srgbClr val="FFC000"/>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SR-High</a:t>
            </a:r>
          </a:p>
        </p:txBody>
      </p:sp>
      <p:cxnSp>
        <p:nvCxnSpPr>
          <p:cNvPr id="18" name="Straight Connector 17">
            <a:extLst>
              <a:ext uri="{FF2B5EF4-FFF2-40B4-BE49-F238E27FC236}">
                <a16:creationId xmlns:a16="http://schemas.microsoft.com/office/drawing/2014/main" id="{5BDFAA13-3753-1067-74C7-009AAC2612B3}"/>
              </a:ext>
            </a:extLst>
          </p:cNvPr>
          <p:cNvCxnSpPr>
            <a:cxnSpLocks/>
          </p:cNvCxnSpPr>
          <p:nvPr/>
        </p:nvCxnSpPr>
        <p:spPr>
          <a:xfrm>
            <a:off x="3172857" y="3208395"/>
            <a:ext cx="51543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F2B788A-F135-36D9-9C7D-062EE66F8B49}"/>
              </a:ext>
            </a:extLst>
          </p:cNvPr>
          <p:cNvCxnSpPr>
            <a:cxnSpLocks/>
          </p:cNvCxnSpPr>
          <p:nvPr/>
        </p:nvCxnSpPr>
        <p:spPr>
          <a:xfrm>
            <a:off x="3172857" y="3208396"/>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59B2C0-A2F8-FF6B-9F83-839B5315AAC2}"/>
              </a:ext>
            </a:extLst>
          </p:cNvPr>
          <p:cNvCxnSpPr>
            <a:cxnSpLocks/>
          </p:cNvCxnSpPr>
          <p:nvPr/>
        </p:nvCxnSpPr>
        <p:spPr>
          <a:xfrm>
            <a:off x="5768152" y="3208396"/>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D76BBF-A981-ACA3-3F9F-A51C8EE1FE08}"/>
              </a:ext>
            </a:extLst>
          </p:cNvPr>
          <p:cNvCxnSpPr>
            <a:cxnSpLocks/>
          </p:cNvCxnSpPr>
          <p:nvPr/>
        </p:nvCxnSpPr>
        <p:spPr>
          <a:xfrm>
            <a:off x="8327236" y="3208396"/>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5D91BCF-8EFE-F34A-9B7F-6E2E96DF7B03}"/>
              </a:ext>
            </a:extLst>
          </p:cNvPr>
          <p:cNvSpPr txBox="1"/>
          <p:nvPr/>
        </p:nvSpPr>
        <p:spPr>
          <a:xfrm>
            <a:off x="7168295" y="1715327"/>
            <a:ext cx="3392508" cy="1221168"/>
          </a:xfrm>
          <a:prstGeom prst="rect">
            <a:avLst/>
          </a:prstGeom>
          <a:noFill/>
          <a:ln>
            <a:solidFill>
              <a:schemeClr val="accent5">
                <a:lumMod val="50000"/>
              </a:schemeClr>
            </a:solidFill>
          </a:ln>
        </p:spPr>
        <p:txBody>
          <a:bodyPr wrap="square">
            <a:spAutoFit/>
          </a:bodyPr>
          <a:lstStyle/>
          <a:p>
            <a:pPr defTabSz="609585" eaLnBrk="0" fontAlgn="base" hangingPunct="0">
              <a:spcBef>
                <a:spcPct val="0"/>
              </a:spcBef>
              <a:spcAft>
                <a:spcPct val="0"/>
              </a:spcAft>
            </a:pPr>
            <a:r>
              <a:rPr lang="en-US" sz="1467" u="sng" dirty="0">
                <a:solidFill>
                  <a:srgbClr val="000000">
                    <a:lumMod val="50000"/>
                    <a:lumOff val="50000"/>
                  </a:srgbClr>
                </a:solidFill>
                <a:latin typeface="Calibri" panose="020F0502020204030204" pitchFamily="34" charset="0"/>
                <a:ea typeface="ＭＳ Ｐゴシック" panose="020B0600070205080204" pitchFamily="34" charset="-128"/>
              </a:rPr>
              <a:t>Excluded:</a:t>
            </a:r>
          </a:p>
          <a:p>
            <a:pPr defTabSz="609585" eaLnBrk="0" fontAlgn="base" hangingPunct="0">
              <a:spcBef>
                <a:spcPct val="0"/>
              </a:spcBef>
              <a:spcAft>
                <a:spcPct val="0"/>
              </a:spcAft>
            </a:pPr>
            <a:r>
              <a:rPr lang="en-US" sz="1467" dirty="0">
                <a:solidFill>
                  <a:srgbClr val="000000">
                    <a:lumMod val="50000"/>
                    <a:lumOff val="50000"/>
                  </a:srgbClr>
                </a:solidFill>
                <a:latin typeface="Calibri" panose="020F0502020204030204" pitchFamily="34" charset="0"/>
                <a:ea typeface="ＭＳ Ｐゴシック" panose="020B0600070205080204" pitchFamily="34" charset="-128"/>
              </a:rPr>
              <a:t>Central nervous system leukemia (CNS3)</a:t>
            </a:r>
          </a:p>
          <a:p>
            <a:pPr defTabSz="609585" eaLnBrk="0" fontAlgn="base" hangingPunct="0">
              <a:spcBef>
                <a:spcPct val="0"/>
              </a:spcBef>
              <a:spcAft>
                <a:spcPct val="0"/>
              </a:spcAft>
            </a:pPr>
            <a:r>
              <a:rPr lang="en-US" sz="1467" dirty="0">
                <a:solidFill>
                  <a:srgbClr val="000000">
                    <a:lumMod val="50000"/>
                    <a:lumOff val="50000"/>
                  </a:srgbClr>
                </a:solidFill>
                <a:latin typeface="Calibri" panose="020F0502020204030204" pitchFamily="34" charset="0"/>
                <a:ea typeface="ＭＳ Ｐゴシック" panose="020B0600070205080204" pitchFamily="34" charset="-128"/>
              </a:rPr>
              <a:t>Testicular leukemia</a:t>
            </a:r>
          </a:p>
          <a:p>
            <a:pPr defTabSz="609585" eaLnBrk="0" fontAlgn="base" hangingPunct="0">
              <a:spcBef>
                <a:spcPct val="0"/>
              </a:spcBef>
              <a:spcAft>
                <a:spcPct val="0"/>
              </a:spcAft>
            </a:pPr>
            <a:r>
              <a:rPr lang="en-US" sz="1467" dirty="0">
                <a:solidFill>
                  <a:srgbClr val="000000">
                    <a:lumMod val="50000"/>
                    <a:lumOff val="50000"/>
                  </a:srgbClr>
                </a:solidFill>
                <a:latin typeface="Calibri" panose="020F0502020204030204" pitchFamily="34" charset="0"/>
                <a:ea typeface="ＭＳ Ｐゴシック" panose="020B0600070205080204" pitchFamily="34" charset="-128"/>
              </a:rPr>
              <a:t>Steroid pre-treatment</a:t>
            </a:r>
          </a:p>
          <a:p>
            <a:pPr defTabSz="609585" eaLnBrk="0" fontAlgn="base" hangingPunct="0">
              <a:spcBef>
                <a:spcPct val="0"/>
              </a:spcBef>
              <a:spcAft>
                <a:spcPct val="0"/>
              </a:spcAft>
            </a:pPr>
            <a:r>
              <a:rPr lang="en-US" sz="1467" i="1" dirty="0">
                <a:solidFill>
                  <a:srgbClr val="000000">
                    <a:lumMod val="50000"/>
                    <a:lumOff val="50000"/>
                  </a:srgbClr>
                </a:solidFill>
                <a:latin typeface="Calibri" panose="020F0502020204030204" pitchFamily="34" charset="0"/>
                <a:ea typeface="ＭＳ Ｐゴシック" panose="020B0600070205080204" pitchFamily="34" charset="-128"/>
              </a:rPr>
              <a:t>BCR::ABL1+ </a:t>
            </a:r>
            <a:r>
              <a:rPr lang="en-US" sz="1467" dirty="0">
                <a:solidFill>
                  <a:srgbClr val="000000">
                    <a:lumMod val="50000"/>
                    <a:lumOff val="50000"/>
                  </a:srgbClr>
                </a:solidFill>
                <a:latin typeface="Calibri" panose="020F0502020204030204" pitchFamily="34" charset="0"/>
                <a:ea typeface="ＭＳ Ｐゴシック" panose="020B0600070205080204" pitchFamily="34" charset="-128"/>
              </a:rPr>
              <a:t>ALL</a:t>
            </a:r>
          </a:p>
        </p:txBody>
      </p:sp>
      <p:sp>
        <p:nvSpPr>
          <p:cNvPr id="3" name="TextBox 2">
            <a:extLst>
              <a:ext uri="{FF2B5EF4-FFF2-40B4-BE49-F238E27FC236}">
                <a16:creationId xmlns:a16="http://schemas.microsoft.com/office/drawing/2014/main" id="{A102CF74-9FD0-83AA-0344-605D17A1F412}"/>
              </a:ext>
            </a:extLst>
          </p:cNvPr>
          <p:cNvSpPr txBox="1"/>
          <p:nvPr/>
        </p:nvSpPr>
        <p:spPr>
          <a:xfrm>
            <a:off x="4800602" y="1701801"/>
            <a:ext cx="1916567" cy="461665"/>
          </a:xfrm>
          <a:prstGeom prst="rect">
            <a:avLst/>
          </a:prstGeom>
          <a:solidFill>
            <a:schemeClr val="accent1">
              <a:lumMod val="60000"/>
              <a:lumOff val="4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NCI SR B-ALL</a:t>
            </a:r>
          </a:p>
        </p:txBody>
      </p:sp>
      <p:cxnSp>
        <p:nvCxnSpPr>
          <p:cNvPr id="5" name="Straight Arrow Connector 4">
            <a:extLst>
              <a:ext uri="{FF2B5EF4-FFF2-40B4-BE49-F238E27FC236}">
                <a16:creationId xmlns:a16="http://schemas.microsoft.com/office/drawing/2014/main" id="{08F8BE4F-958D-9407-8464-7D0140B1016E}"/>
              </a:ext>
            </a:extLst>
          </p:cNvPr>
          <p:cNvCxnSpPr>
            <a:cxnSpLocks/>
            <a:stCxn id="3" idx="2"/>
          </p:cNvCxnSpPr>
          <p:nvPr/>
        </p:nvCxnSpPr>
        <p:spPr>
          <a:xfrm>
            <a:off x="5758886" y="2163466"/>
            <a:ext cx="2799" cy="3965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CC53D9A-E729-1ABB-0D59-7ECCF7792584}"/>
              </a:ext>
            </a:extLst>
          </p:cNvPr>
          <p:cNvSpPr txBox="1"/>
          <p:nvPr/>
        </p:nvSpPr>
        <p:spPr>
          <a:xfrm>
            <a:off x="1930401" y="4021667"/>
            <a:ext cx="2484913" cy="1569660"/>
          </a:xfrm>
          <a:prstGeom prst="rect">
            <a:avLst/>
          </a:prstGeom>
          <a:noFill/>
        </p:spPr>
        <p:txBody>
          <a:bodyPr wrap="square" rtlCol="0">
            <a:spAutoFit/>
          </a:bodyPr>
          <a:lstStyle/>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Favorable genetics</a:t>
            </a:r>
          </a:p>
          <a:p>
            <a:pPr algn="ctr" defTabSz="609585" eaLnBrk="0" fontAlgn="base" hangingPunct="0">
              <a:spcBef>
                <a:spcPct val="0"/>
              </a:spcBef>
              <a:spcAft>
                <a:spcPct val="0"/>
              </a:spcAft>
            </a:pPr>
            <a:r>
              <a:rPr lang="en-US" sz="1600" i="1" dirty="0">
                <a:solidFill>
                  <a:srgbClr val="006579"/>
                </a:solidFill>
                <a:latin typeface="Calibri" panose="020F0502020204030204" pitchFamily="34" charset="0"/>
                <a:ea typeface="ＭＳ Ｐゴシック" panose="020B0600070205080204" pitchFamily="34" charset="-128"/>
              </a:rPr>
              <a:t>and</a:t>
            </a:r>
          </a:p>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Day 8 blood MRD &lt;1%</a:t>
            </a:r>
          </a:p>
          <a:p>
            <a:pPr algn="ctr" defTabSz="609585" eaLnBrk="0" fontAlgn="base" hangingPunct="0">
              <a:spcBef>
                <a:spcPct val="0"/>
              </a:spcBef>
              <a:spcAft>
                <a:spcPct val="0"/>
              </a:spcAft>
            </a:pPr>
            <a:r>
              <a:rPr lang="en-US" sz="1600" i="1" dirty="0">
                <a:solidFill>
                  <a:srgbClr val="006579"/>
                </a:solidFill>
                <a:latin typeface="Calibri" panose="020F0502020204030204" pitchFamily="34" charset="0"/>
                <a:ea typeface="ＭＳ Ｐゴシック" panose="020B0600070205080204" pitchFamily="34" charset="-128"/>
              </a:rPr>
              <a:t>and</a:t>
            </a:r>
          </a:p>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End of induction marrow MRD &lt;0.01%</a:t>
            </a:r>
          </a:p>
        </p:txBody>
      </p:sp>
      <p:sp>
        <p:nvSpPr>
          <p:cNvPr id="10" name="TextBox 9">
            <a:extLst>
              <a:ext uri="{FF2B5EF4-FFF2-40B4-BE49-F238E27FC236}">
                <a16:creationId xmlns:a16="http://schemas.microsoft.com/office/drawing/2014/main" id="{559EB5DD-896C-232F-8CA6-00CC3024B82D}"/>
              </a:ext>
            </a:extLst>
          </p:cNvPr>
          <p:cNvSpPr txBox="1"/>
          <p:nvPr/>
        </p:nvSpPr>
        <p:spPr>
          <a:xfrm>
            <a:off x="3412801" y="5942888"/>
            <a:ext cx="5519844" cy="307777"/>
          </a:xfrm>
          <a:prstGeom prst="rect">
            <a:avLst/>
          </a:prstGeom>
          <a:noFill/>
        </p:spPr>
        <p:txBody>
          <a:bodyPr wrap="none" rtlCol="0">
            <a:spAutoFit/>
          </a:bodyPr>
          <a:lstStyle/>
          <a:p>
            <a:pPr defTabSz="609585" eaLnBrk="0" fontAlgn="base" hangingPunct="0">
              <a:spcBef>
                <a:spcPct val="0"/>
              </a:spcBef>
              <a:spcAft>
                <a:spcPct val="0"/>
              </a:spcAft>
            </a:pPr>
            <a:r>
              <a:rPr lang="en-US" sz="1400" b="1" i="1" dirty="0">
                <a:solidFill>
                  <a:srgbClr val="006579"/>
                </a:solidFill>
                <a:latin typeface="Calibri" panose="020F0502020204030204" pitchFamily="34" charset="0"/>
                <a:ea typeface="ＭＳ Ｐゴシック" panose="020B0600070205080204" pitchFamily="34" charset="-128"/>
              </a:rPr>
              <a:t>Favorable genetics = ETV6::RUNX1 or double </a:t>
            </a:r>
            <a:r>
              <a:rPr lang="en-US" sz="1400" b="1" i="1" dirty="0" err="1">
                <a:solidFill>
                  <a:srgbClr val="006579"/>
                </a:solidFill>
                <a:latin typeface="Calibri" panose="020F0502020204030204" pitchFamily="34" charset="0"/>
                <a:ea typeface="ＭＳ Ｐゴシック" panose="020B0600070205080204" pitchFamily="34" charset="-128"/>
              </a:rPr>
              <a:t>trisomies</a:t>
            </a:r>
            <a:r>
              <a:rPr lang="en-US" sz="1400" b="1" i="1" dirty="0">
                <a:solidFill>
                  <a:srgbClr val="006579"/>
                </a:solidFill>
                <a:latin typeface="Calibri" panose="020F0502020204030204" pitchFamily="34" charset="0"/>
                <a:ea typeface="ＭＳ Ｐゴシック" panose="020B0600070205080204" pitchFamily="34" charset="-128"/>
              </a:rPr>
              <a:t> chr 4 and 10 (DT)</a:t>
            </a:r>
          </a:p>
        </p:txBody>
      </p:sp>
      <p:sp>
        <p:nvSpPr>
          <p:cNvPr id="24" name="TextBox 23">
            <a:extLst>
              <a:ext uri="{FF2B5EF4-FFF2-40B4-BE49-F238E27FC236}">
                <a16:creationId xmlns:a16="http://schemas.microsoft.com/office/drawing/2014/main" id="{D6DF728D-ED4F-6C2C-50DF-82C96C70D804}"/>
              </a:ext>
            </a:extLst>
          </p:cNvPr>
          <p:cNvSpPr txBox="1"/>
          <p:nvPr/>
        </p:nvSpPr>
        <p:spPr>
          <a:xfrm>
            <a:off x="7037504" y="4001790"/>
            <a:ext cx="2614496" cy="1815882"/>
          </a:xfrm>
          <a:prstGeom prst="rect">
            <a:avLst/>
          </a:prstGeom>
          <a:noFill/>
        </p:spPr>
        <p:txBody>
          <a:bodyPr wrap="square" rtlCol="0">
            <a:spAutoFit/>
          </a:bodyPr>
          <a:lstStyle/>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Unfavorable genetics</a:t>
            </a:r>
          </a:p>
          <a:p>
            <a:pPr algn="ctr" defTabSz="609585" eaLnBrk="0" fontAlgn="base" hangingPunct="0">
              <a:spcBef>
                <a:spcPct val="0"/>
              </a:spcBef>
              <a:spcAft>
                <a:spcPct val="0"/>
              </a:spcAft>
            </a:pPr>
            <a:r>
              <a:rPr lang="en-US" sz="1600" i="1" dirty="0">
                <a:solidFill>
                  <a:srgbClr val="006579"/>
                </a:solidFill>
                <a:latin typeface="Calibri" panose="020F0502020204030204" pitchFamily="34" charset="0"/>
                <a:ea typeface="ＭＳ Ｐゴシック" panose="020B0600070205080204" pitchFamily="34" charset="-128"/>
              </a:rPr>
              <a:t>or</a:t>
            </a:r>
          </a:p>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Neutral genetics and CNS2</a:t>
            </a:r>
          </a:p>
          <a:p>
            <a:pPr algn="ctr" defTabSz="609585" eaLnBrk="0" fontAlgn="base" hangingPunct="0">
              <a:spcBef>
                <a:spcPct val="0"/>
              </a:spcBef>
              <a:spcAft>
                <a:spcPct val="0"/>
              </a:spcAft>
            </a:pPr>
            <a:r>
              <a:rPr lang="en-US" sz="1600" i="1" dirty="0">
                <a:solidFill>
                  <a:srgbClr val="006579"/>
                </a:solidFill>
                <a:latin typeface="Calibri" panose="020F0502020204030204" pitchFamily="34" charset="0"/>
                <a:ea typeface="ＭＳ Ｐゴシック" panose="020B0600070205080204" pitchFamily="34" charset="-128"/>
              </a:rPr>
              <a:t>or</a:t>
            </a:r>
          </a:p>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End of induction marrow MRD </a:t>
            </a:r>
            <a:r>
              <a:rPr lang="en-US" sz="1600" u="sng" dirty="0">
                <a:solidFill>
                  <a:srgbClr val="006579"/>
                </a:solidFill>
                <a:latin typeface="Calibri" panose="020F0502020204030204" pitchFamily="34" charset="0"/>
                <a:ea typeface="ＭＳ Ｐゴシック" panose="020B0600070205080204" pitchFamily="34" charset="-128"/>
              </a:rPr>
              <a:t>&gt;</a:t>
            </a:r>
            <a:r>
              <a:rPr lang="en-US" sz="1600" dirty="0">
                <a:solidFill>
                  <a:srgbClr val="006579"/>
                </a:solidFill>
                <a:latin typeface="Calibri" panose="020F0502020204030204" pitchFamily="34" charset="0"/>
                <a:ea typeface="ＭＳ Ｐゴシック" panose="020B0600070205080204" pitchFamily="34" charset="-128"/>
              </a:rPr>
              <a:t>0.01% (</a:t>
            </a:r>
            <a:r>
              <a:rPr lang="en-US" sz="1600" u="sng" dirty="0">
                <a:solidFill>
                  <a:srgbClr val="006579"/>
                </a:solidFill>
                <a:latin typeface="Calibri" panose="020F0502020204030204" pitchFamily="34" charset="0"/>
                <a:ea typeface="ＭＳ Ｐゴシック" panose="020B0600070205080204" pitchFamily="34" charset="-128"/>
              </a:rPr>
              <a:t>&gt;</a:t>
            </a:r>
            <a:r>
              <a:rPr lang="en-US" sz="1600" dirty="0">
                <a:solidFill>
                  <a:srgbClr val="006579"/>
                </a:solidFill>
                <a:latin typeface="Calibri" panose="020F0502020204030204" pitchFamily="34" charset="0"/>
                <a:ea typeface="ＭＳ Ｐゴシック" panose="020B0600070205080204" pitchFamily="34" charset="-128"/>
              </a:rPr>
              <a:t>0.1% DT)</a:t>
            </a:r>
          </a:p>
          <a:p>
            <a:pPr algn="ctr" defTabSz="609585" eaLnBrk="0" fontAlgn="base" hangingPunct="0">
              <a:spcBef>
                <a:spcPct val="0"/>
              </a:spcBef>
              <a:spcAft>
                <a:spcPct val="0"/>
              </a:spcAft>
            </a:pPr>
            <a:endParaRPr lang="en-US" sz="1600" dirty="0">
              <a:solidFill>
                <a:srgbClr val="006579"/>
              </a:solidFill>
              <a:latin typeface="Calibri" panose="020F0502020204030204" pitchFamily="34" charset="0"/>
              <a:ea typeface="ＭＳ Ｐゴシック" panose="020B0600070205080204" pitchFamily="34" charset="-128"/>
            </a:endParaRPr>
          </a:p>
        </p:txBody>
      </p:sp>
      <p:sp>
        <p:nvSpPr>
          <p:cNvPr id="25" name="TextBox 24">
            <a:extLst>
              <a:ext uri="{FF2B5EF4-FFF2-40B4-BE49-F238E27FC236}">
                <a16:creationId xmlns:a16="http://schemas.microsoft.com/office/drawing/2014/main" id="{EF50F8FB-494E-D117-4A66-1F4F2C41B57E}"/>
              </a:ext>
            </a:extLst>
          </p:cNvPr>
          <p:cNvSpPr txBox="1"/>
          <p:nvPr/>
        </p:nvSpPr>
        <p:spPr>
          <a:xfrm>
            <a:off x="4730648" y="4001789"/>
            <a:ext cx="2121125" cy="338554"/>
          </a:xfrm>
          <a:prstGeom prst="rect">
            <a:avLst/>
          </a:prstGeom>
          <a:noFill/>
        </p:spPr>
        <p:txBody>
          <a:bodyPr wrap="square" rtlCol="0">
            <a:spAutoFit/>
          </a:bodyPr>
          <a:lstStyle/>
          <a:p>
            <a:pPr algn="ctr" defTabSz="609585" eaLnBrk="0" fontAlgn="base" hangingPunct="0">
              <a:spcBef>
                <a:spcPct val="0"/>
              </a:spcBef>
              <a:spcAft>
                <a:spcPct val="0"/>
              </a:spcAft>
            </a:pPr>
            <a:r>
              <a:rPr lang="en-US" sz="1600" dirty="0">
                <a:solidFill>
                  <a:srgbClr val="006579"/>
                </a:solidFill>
                <a:latin typeface="Calibri" panose="020F0502020204030204" pitchFamily="34" charset="0"/>
                <a:ea typeface="ＭＳ Ｐゴシック" panose="020B0600070205080204" pitchFamily="34" charset="-128"/>
              </a:rPr>
              <a:t>All other patients</a:t>
            </a:r>
          </a:p>
        </p:txBody>
      </p:sp>
      <p:sp>
        <p:nvSpPr>
          <p:cNvPr id="12" name="TextBox 11">
            <a:extLst>
              <a:ext uri="{FF2B5EF4-FFF2-40B4-BE49-F238E27FC236}">
                <a16:creationId xmlns:a16="http://schemas.microsoft.com/office/drawing/2014/main" id="{239A997B-269F-CBF0-94A9-22C65050B83E}"/>
              </a:ext>
            </a:extLst>
          </p:cNvPr>
          <p:cNvSpPr txBox="1"/>
          <p:nvPr/>
        </p:nvSpPr>
        <p:spPr>
          <a:xfrm>
            <a:off x="3412802" y="6119784"/>
            <a:ext cx="6188399" cy="307777"/>
          </a:xfrm>
          <a:prstGeom prst="rect">
            <a:avLst/>
          </a:prstGeom>
          <a:noFill/>
        </p:spPr>
        <p:txBody>
          <a:bodyPr wrap="square" rtlCol="0">
            <a:spAutoFit/>
          </a:bodyPr>
          <a:lstStyle/>
          <a:p>
            <a:pPr defTabSz="609585" eaLnBrk="0" fontAlgn="base" hangingPunct="0">
              <a:spcBef>
                <a:spcPct val="0"/>
              </a:spcBef>
              <a:spcAft>
                <a:spcPct val="0"/>
              </a:spcAft>
            </a:pPr>
            <a:r>
              <a:rPr lang="en-US" sz="1400" b="1" i="1" dirty="0">
                <a:solidFill>
                  <a:srgbClr val="006579"/>
                </a:solidFill>
                <a:latin typeface="Calibri" panose="020F0502020204030204" pitchFamily="34" charset="0"/>
                <a:ea typeface="ＭＳ Ｐゴシック" panose="020B0600070205080204" pitchFamily="34" charset="-128"/>
              </a:rPr>
              <a:t>Unfavorable genetics = iAMP21, KMT2Ar, hypodiploidy (&lt;44chr), t(17;19)</a:t>
            </a:r>
          </a:p>
        </p:txBody>
      </p:sp>
      <p:sp>
        <p:nvSpPr>
          <p:cNvPr id="13" name="TextBox 12">
            <a:extLst>
              <a:ext uri="{FF2B5EF4-FFF2-40B4-BE49-F238E27FC236}">
                <a16:creationId xmlns:a16="http://schemas.microsoft.com/office/drawing/2014/main" id="{BCBD619A-F5CC-9033-FC7C-3D0755050E78}"/>
              </a:ext>
            </a:extLst>
          </p:cNvPr>
          <p:cNvSpPr txBox="1"/>
          <p:nvPr/>
        </p:nvSpPr>
        <p:spPr>
          <a:xfrm>
            <a:off x="3412802" y="6296683"/>
            <a:ext cx="5731199" cy="307777"/>
          </a:xfrm>
          <a:prstGeom prst="rect">
            <a:avLst/>
          </a:prstGeom>
          <a:noFill/>
        </p:spPr>
        <p:txBody>
          <a:bodyPr wrap="square" rtlCol="0">
            <a:spAutoFit/>
          </a:bodyPr>
          <a:lstStyle/>
          <a:p>
            <a:pPr defTabSz="609585" eaLnBrk="0" fontAlgn="base" hangingPunct="0">
              <a:spcBef>
                <a:spcPct val="0"/>
              </a:spcBef>
              <a:spcAft>
                <a:spcPct val="0"/>
              </a:spcAft>
            </a:pPr>
            <a:r>
              <a:rPr lang="en-US" sz="1400" b="1" i="1" dirty="0">
                <a:solidFill>
                  <a:srgbClr val="006579"/>
                </a:solidFill>
                <a:latin typeface="Calibri" panose="020F0502020204030204" pitchFamily="34" charset="0"/>
                <a:ea typeface="ＭＳ Ｐゴシック" panose="020B0600070205080204" pitchFamily="34" charset="-128"/>
              </a:rPr>
              <a:t>Neutral genetics = no favorable or unfavorable lesions present</a:t>
            </a:r>
          </a:p>
        </p:txBody>
      </p:sp>
      <p:sp>
        <p:nvSpPr>
          <p:cNvPr id="16" name="TextBox 15">
            <a:extLst>
              <a:ext uri="{FF2B5EF4-FFF2-40B4-BE49-F238E27FC236}">
                <a16:creationId xmlns:a16="http://schemas.microsoft.com/office/drawing/2014/main" id="{10F1B411-21AA-4CE5-6C6F-62E0B87A47E8}"/>
              </a:ext>
            </a:extLst>
          </p:cNvPr>
          <p:cNvSpPr txBox="1"/>
          <p:nvPr/>
        </p:nvSpPr>
        <p:spPr>
          <a:xfrm>
            <a:off x="113572" y="1536634"/>
            <a:ext cx="3035251" cy="1241622"/>
          </a:xfrm>
          <a:prstGeom prst="rect">
            <a:avLst/>
          </a:prstGeom>
          <a:noFill/>
          <a:ln>
            <a:solidFill>
              <a:schemeClr val="accent5">
                <a:lumMod val="65000"/>
              </a:schemeClr>
            </a:solidFill>
          </a:ln>
        </p:spPr>
        <p:txBody>
          <a:bodyPr wrap="square" rtlCol="0">
            <a:spAutoFit/>
          </a:bodyPr>
          <a:lstStyle/>
          <a:p>
            <a:pPr defTabSz="609585" eaLnBrk="0" fontAlgn="base" hangingPunct="0">
              <a:spcBef>
                <a:spcPct val="0"/>
              </a:spcBef>
              <a:spcAft>
                <a:spcPct val="0"/>
              </a:spcAft>
            </a:pPr>
            <a:r>
              <a:rPr lang="en-US" sz="1867" b="1" u="sng" dirty="0">
                <a:solidFill>
                  <a:srgbClr val="000000"/>
                </a:solidFill>
                <a:latin typeface="Calibri" panose="020F0502020204030204" pitchFamily="34" charset="0"/>
                <a:ea typeface="ＭＳ Ｐゴシック" panose="020B0600070205080204" pitchFamily="34" charset="-128"/>
              </a:rPr>
              <a:t>NCI Standard Risk (SR) B-ALL</a:t>
            </a:r>
          </a:p>
          <a:p>
            <a:pPr defTabSz="609585" eaLnBrk="0" fontAlgn="base" hangingPunct="0">
              <a:spcBef>
                <a:spcPct val="0"/>
              </a:spcBef>
              <a:spcAft>
                <a:spcPct val="0"/>
              </a:spcAft>
            </a:pPr>
            <a:r>
              <a:rPr lang="en-US" sz="1867" dirty="0">
                <a:solidFill>
                  <a:srgbClr val="000000"/>
                </a:solidFill>
                <a:latin typeface="Calibri" panose="020F0502020204030204" pitchFamily="34" charset="0"/>
                <a:ea typeface="ＭＳ Ｐゴシック" panose="020B0600070205080204" pitchFamily="34" charset="-128"/>
              </a:rPr>
              <a:t>At diagnosis:</a:t>
            </a:r>
          </a:p>
          <a:p>
            <a:pPr defTabSz="609585" eaLnBrk="0" fontAlgn="base" hangingPunct="0">
              <a:spcBef>
                <a:spcPct val="0"/>
              </a:spcBef>
              <a:spcAft>
                <a:spcPct val="0"/>
              </a:spcAft>
            </a:pPr>
            <a:r>
              <a:rPr lang="en-US" sz="1867" dirty="0">
                <a:solidFill>
                  <a:srgbClr val="000000"/>
                </a:solidFill>
                <a:latin typeface="Calibri" panose="020F0502020204030204" pitchFamily="34" charset="0"/>
                <a:ea typeface="ＭＳ Ｐゴシック" panose="020B0600070205080204" pitchFamily="34" charset="-128"/>
              </a:rPr>
              <a:t>   Age 1-&lt;10 years </a:t>
            </a:r>
          </a:p>
          <a:p>
            <a:pPr defTabSz="609585" eaLnBrk="0" fontAlgn="base" hangingPunct="0">
              <a:spcBef>
                <a:spcPct val="0"/>
              </a:spcBef>
              <a:spcAft>
                <a:spcPct val="0"/>
              </a:spcAft>
            </a:pPr>
            <a:r>
              <a:rPr lang="en-US" sz="1867" dirty="0">
                <a:solidFill>
                  <a:srgbClr val="000000"/>
                </a:solidFill>
                <a:latin typeface="Calibri" panose="020F0502020204030204" pitchFamily="34" charset="0"/>
                <a:ea typeface="ＭＳ Ｐゴシック" panose="020B0600070205080204" pitchFamily="34" charset="-128"/>
              </a:rPr>
              <a:t>   WBC &lt;50,000/µL</a:t>
            </a:r>
          </a:p>
        </p:txBody>
      </p:sp>
      <p:sp>
        <p:nvSpPr>
          <p:cNvPr id="26" name="TextBox 25">
            <a:extLst>
              <a:ext uri="{FF2B5EF4-FFF2-40B4-BE49-F238E27FC236}">
                <a16:creationId xmlns:a16="http://schemas.microsoft.com/office/drawing/2014/main" id="{7EF83010-0015-7993-CF64-251896D9DDAD}"/>
              </a:ext>
            </a:extLst>
          </p:cNvPr>
          <p:cNvSpPr txBox="1"/>
          <p:nvPr/>
        </p:nvSpPr>
        <p:spPr>
          <a:xfrm>
            <a:off x="9601201" y="5747961"/>
            <a:ext cx="3392508" cy="502766"/>
          </a:xfrm>
          <a:prstGeom prst="rect">
            <a:avLst/>
          </a:prstGeom>
          <a:noFill/>
          <a:ln>
            <a:noFill/>
          </a:ln>
        </p:spPr>
        <p:txBody>
          <a:bodyPr wrap="square">
            <a:spAutoFit/>
          </a:bodyPr>
          <a:lstStyle/>
          <a:p>
            <a:pPr defTabSz="609585" eaLnBrk="0" fontAlgn="base" hangingPunct="0">
              <a:spcBef>
                <a:spcPct val="0"/>
              </a:spcBef>
              <a:spcAft>
                <a:spcPct val="0"/>
              </a:spcAft>
            </a:pPr>
            <a:r>
              <a:rPr lang="en-US" sz="1200" dirty="0">
                <a:solidFill>
                  <a:srgbClr val="000000">
                    <a:lumMod val="50000"/>
                    <a:lumOff val="50000"/>
                  </a:srgbClr>
                </a:solidFill>
                <a:latin typeface="Calibri" panose="020F0502020204030204" pitchFamily="34" charset="0"/>
                <a:ea typeface="ＭＳ Ｐゴシック" panose="020B0600070205080204" pitchFamily="34" charset="-128"/>
              </a:rPr>
              <a:t>MRD = minimal residual disease</a:t>
            </a:r>
          </a:p>
          <a:p>
            <a:pPr defTabSz="609585" eaLnBrk="0" fontAlgn="base" hangingPunct="0">
              <a:spcBef>
                <a:spcPct val="0"/>
              </a:spcBef>
              <a:spcAft>
                <a:spcPct val="0"/>
              </a:spcAft>
            </a:pPr>
            <a:endParaRPr lang="en-US" sz="1467" dirty="0">
              <a:solidFill>
                <a:srgbClr val="000000">
                  <a:lumMod val="50000"/>
                  <a:lumOff val="50000"/>
                </a:srgbClr>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6190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23" grpId="0" animBg="1"/>
      <p:bldP spid="11" grpId="0"/>
      <p:bldP spid="10" grpId="0"/>
      <p:bldP spid="24" grpId="0"/>
      <p:bldP spid="25"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8D6C-6E18-DA22-139B-D4E3943D0D23}"/>
            </a:ext>
          </a:extLst>
        </p:cNvPr>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86ED2697-3E25-428B-613C-A76AAA4D6ABA}"/>
              </a:ext>
            </a:extLst>
          </p:cNvPr>
          <p:cNvCxnSpPr>
            <a:cxnSpLocks/>
          </p:cNvCxnSpPr>
          <p:nvPr/>
        </p:nvCxnSpPr>
        <p:spPr>
          <a:xfrm>
            <a:off x="2257287" y="2979846"/>
            <a:ext cx="0" cy="5707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45325F-DBE9-7891-3203-4EB5FE8FC67B}"/>
              </a:ext>
            </a:extLst>
          </p:cNvPr>
          <p:cNvSpPr>
            <a:spLocks noGrp="1"/>
          </p:cNvSpPr>
          <p:nvPr>
            <p:ph type="title"/>
          </p:nvPr>
        </p:nvSpPr>
        <p:spPr/>
        <p:txBody>
          <a:bodyPr>
            <a:normAutofit/>
          </a:bodyPr>
          <a:lstStyle/>
          <a:p>
            <a:pPr algn="ctr"/>
            <a:r>
              <a:rPr lang="en-US" sz="4267" dirty="0">
                <a:latin typeface="+mj-lt"/>
                <a:cs typeface="Arial" panose="020B0604020202020204" pitchFamily="34" charset="0"/>
              </a:rPr>
              <a:t>AALL1731 randomized study design</a:t>
            </a:r>
          </a:p>
        </p:txBody>
      </p:sp>
      <p:sp>
        <p:nvSpPr>
          <p:cNvPr id="27" name="TextBox 26">
            <a:extLst>
              <a:ext uri="{FF2B5EF4-FFF2-40B4-BE49-F238E27FC236}">
                <a16:creationId xmlns:a16="http://schemas.microsoft.com/office/drawing/2014/main" id="{3A2D6594-FAE2-76CD-1811-B52B34463AC9}"/>
              </a:ext>
            </a:extLst>
          </p:cNvPr>
          <p:cNvSpPr txBox="1"/>
          <p:nvPr/>
        </p:nvSpPr>
        <p:spPr>
          <a:xfrm>
            <a:off x="1422401" y="3546158"/>
            <a:ext cx="166977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 chemo</a:t>
            </a:r>
          </a:p>
        </p:txBody>
      </p:sp>
      <p:sp>
        <p:nvSpPr>
          <p:cNvPr id="12" name="TextBox 11">
            <a:extLst>
              <a:ext uri="{FF2B5EF4-FFF2-40B4-BE49-F238E27FC236}">
                <a16:creationId xmlns:a16="http://schemas.microsoft.com/office/drawing/2014/main" id="{5589D794-0EF0-1286-4F21-B836BA13305D}"/>
              </a:ext>
            </a:extLst>
          </p:cNvPr>
          <p:cNvSpPr txBox="1"/>
          <p:nvPr/>
        </p:nvSpPr>
        <p:spPr>
          <a:xfrm>
            <a:off x="1647697" y="2491698"/>
            <a:ext cx="1219179" cy="461665"/>
          </a:xfrm>
          <a:prstGeom prst="rect">
            <a:avLst/>
          </a:prstGeom>
          <a:solidFill>
            <a:schemeClr val="tx2">
              <a:lumMod val="40000"/>
              <a:lumOff val="6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SR-Fav</a:t>
            </a:r>
          </a:p>
        </p:txBody>
      </p:sp>
      <p:sp>
        <p:nvSpPr>
          <p:cNvPr id="14" name="TextBox 13">
            <a:extLst>
              <a:ext uri="{FF2B5EF4-FFF2-40B4-BE49-F238E27FC236}">
                <a16:creationId xmlns:a16="http://schemas.microsoft.com/office/drawing/2014/main" id="{D5AC00F5-58D0-CEEA-C63E-52EC3C535CA4}"/>
              </a:ext>
            </a:extLst>
          </p:cNvPr>
          <p:cNvSpPr txBox="1"/>
          <p:nvPr/>
        </p:nvSpPr>
        <p:spPr>
          <a:xfrm>
            <a:off x="5172352" y="2491698"/>
            <a:ext cx="1219181" cy="461665"/>
          </a:xfrm>
          <a:prstGeom prst="rect">
            <a:avLst/>
          </a:prstGeom>
          <a:solidFill>
            <a:schemeClr val="accent2">
              <a:lumMod val="40000"/>
              <a:lumOff val="60000"/>
            </a:schemeClr>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SR-Avg</a:t>
            </a:r>
          </a:p>
        </p:txBody>
      </p:sp>
      <p:sp>
        <p:nvSpPr>
          <p:cNvPr id="15" name="TextBox 14">
            <a:extLst>
              <a:ext uri="{FF2B5EF4-FFF2-40B4-BE49-F238E27FC236}">
                <a16:creationId xmlns:a16="http://schemas.microsoft.com/office/drawing/2014/main" id="{57CAB740-88BF-382F-5C6F-F460C0B063A4}"/>
              </a:ext>
            </a:extLst>
          </p:cNvPr>
          <p:cNvSpPr txBox="1"/>
          <p:nvPr/>
        </p:nvSpPr>
        <p:spPr>
          <a:xfrm>
            <a:off x="8622941" y="2491698"/>
            <a:ext cx="1333859" cy="461665"/>
          </a:xfrm>
          <a:prstGeom prst="rect">
            <a:avLst/>
          </a:prstGeom>
          <a:solidFill>
            <a:srgbClr val="FFC000"/>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SR-High</a:t>
            </a:r>
          </a:p>
        </p:txBody>
      </p:sp>
      <p:cxnSp>
        <p:nvCxnSpPr>
          <p:cNvPr id="28" name="Straight Arrow Connector 27">
            <a:extLst>
              <a:ext uri="{FF2B5EF4-FFF2-40B4-BE49-F238E27FC236}">
                <a16:creationId xmlns:a16="http://schemas.microsoft.com/office/drawing/2014/main" id="{0F809D62-0D96-D9FC-7FB4-31B2DC52E333}"/>
              </a:ext>
            </a:extLst>
          </p:cNvPr>
          <p:cNvCxnSpPr>
            <a:cxnSpLocks/>
          </p:cNvCxnSpPr>
          <p:nvPr/>
        </p:nvCxnSpPr>
        <p:spPr>
          <a:xfrm>
            <a:off x="5758883" y="1852539"/>
            <a:ext cx="0" cy="6339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1F208-4050-50FC-BD7D-B5B476739473}"/>
              </a:ext>
            </a:extLst>
          </p:cNvPr>
          <p:cNvCxnSpPr>
            <a:cxnSpLocks/>
          </p:cNvCxnSpPr>
          <p:nvPr/>
        </p:nvCxnSpPr>
        <p:spPr>
          <a:xfrm>
            <a:off x="2262045" y="2282328"/>
            <a:ext cx="69917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DC01FD-29BE-128F-E675-B101DFB98728}"/>
              </a:ext>
            </a:extLst>
          </p:cNvPr>
          <p:cNvCxnSpPr>
            <a:cxnSpLocks/>
          </p:cNvCxnSpPr>
          <p:nvPr/>
        </p:nvCxnSpPr>
        <p:spPr>
          <a:xfrm>
            <a:off x="2257287"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9D51741-8017-1E5D-50EE-84862EC7B3CC}"/>
              </a:ext>
            </a:extLst>
          </p:cNvPr>
          <p:cNvCxnSpPr>
            <a:cxnSpLocks/>
          </p:cNvCxnSpPr>
          <p:nvPr/>
        </p:nvCxnSpPr>
        <p:spPr>
          <a:xfrm>
            <a:off x="9253808"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A8BB2F1-81FF-4479-AF37-97D594802EA3}"/>
              </a:ext>
            </a:extLst>
          </p:cNvPr>
          <p:cNvSpPr txBox="1"/>
          <p:nvPr/>
        </p:nvSpPr>
        <p:spPr>
          <a:xfrm>
            <a:off x="4563547" y="1466607"/>
            <a:ext cx="2390671" cy="379656"/>
          </a:xfrm>
          <a:prstGeom prst="rect">
            <a:avLst/>
          </a:prstGeom>
          <a:solidFill>
            <a:schemeClr val="bg1">
              <a:lumMod val="85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3-drug induction</a:t>
            </a:r>
          </a:p>
        </p:txBody>
      </p:sp>
    </p:spTree>
    <p:extLst>
      <p:ext uri="{BB962C8B-B14F-4D97-AF65-F5344CB8AC3E}">
        <p14:creationId xmlns:p14="http://schemas.microsoft.com/office/powerpoint/2010/main" val="19356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A9D7-4744-3F57-88CC-4D010C919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19083-8E31-6A03-4DAF-121774D25A98}"/>
              </a:ext>
            </a:extLst>
          </p:cNvPr>
          <p:cNvSpPr>
            <a:spLocks noGrp="1"/>
          </p:cNvSpPr>
          <p:nvPr>
            <p:ph type="title"/>
          </p:nvPr>
        </p:nvSpPr>
        <p:spPr/>
        <p:txBody>
          <a:bodyPr>
            <a:normAutofit/>
          </a:bodyPr>
          <a:lstStyle/>
          <a:p>
            <a:pPr algn="ctr"/>
            <a:r>
              <a:rPr lang="en-US" sz="4267" dirty="0">
                <a:latin typeface="+mj-lt"/>
                <a:cs typeface="Arial" panose="020B0604020202020204" pitchFamily="34" charset="0"/>
              </a:rPr>
              <a:t>AALL1731 randomized study design</a:t>
            </a:r>
          </a:p>
        </p:txBody>
      </p:sp>
      <p:cxnSp>
        <p:nvCxnSpPr>
          <p:cNvPr id="16" name="Straight Connector 15">
            <a:extLst>
              <a:ext uri="{FF2B5EF4-FFF2-40B4-BE49-F238E27FC236}">
                <a16:creationId xmlns:a16="http://schemas.microsoft.com/office/drawing/2014/main" id="{2C93AB0E-6934-E3E7-77B4-E48FDEFC33C3}"/>
              </a:ext>
            </a:extLst>
          </p:cNvPr>
          <p:cNvCxnSpPr>
            <a:cxnSpLocks/>
          </p:cNvCxnSpPr>
          <p:nvPr/>
        </p:nvCxnSpPr>
        <p:spPr>
          <a:xfrm flipV="1">
            <a:off x="4746958" y="3206187"/>
            <a:ext cx="1949463" cy="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BEFC88-722A-9417-A0B9-DE1561565920}"/>
              </a:ext>
            </a:extLst>
          </p:cNvPr>
          <p:cNvCxnSpPr>
            <a:cxnSpLocks/>
          </p:cNvCxnSpPr>
          <p:nvPr/>
        </p:nvCxnSpPr>
        <p:spPr>
          <a:xfrm>
            <a:off x="4746957" y="4038601"/>
            <a:ext cx="0" cy="6007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D43B46B-D865-9FB6-E119-604A3B5E8626}"/>
              </a:ext>
            </a:extLst>
          </p:cNvPr>
          <p:cNvSpPr txBox="1"/>
          <p:nvPr/>
        </p:nvSpPr>
        <p:spPr>
          <a:xfrm>
            <a:off x="3912071" y="4562158"/>
            <a:ext cx="166977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 chemo</a:t>
            </a:r>
          </a:p>
        </p:txBody>
      </p:sp>
      <p:sp>
        <p:nvSpPr>
          <p:cNvPr id="28" name="TextBox 27">
            <a:extLst>
              <a:ext uri="{FF2B5EF4-FFF2-40B4-BE49-F238E27FC236}">
                <a16:creationId xmlns:a16="http://schemas.microsoft.com/office/drawing/2014/main" id="{3A9C0D66-9582-4426-B5FD-A4F393D1EB96}"/>
              </a:ext>
            </a:extLst>
          </p:cNvPr>
          <p:cNvSpPr txBox="1"/>
          <p:nvPr/>
        </p:nvSpPr>
        <p:spPr>
          <a:xfrm>
            <a:off x="3601115" y="3327401"/>
            <a:ext cx="229168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Undetectable</a:t>
            </a:r>
          </a:p>
        </p:txBody>
      </p:sp>
      <p:cxnSp>
        <p:nvCxnSpPr>
          <p:cNvPr id="29" name="Straight Connector 28">
            <a:extLst>
              <a:ext uri="{FF2B5EF4-FFF2-40B4-BE49-F238E27FC236}">
                <a16:creationId xmlns:a16="http://schemas.microsoft.com/office/drawing/2014/main" id="{62851FE3-707B-ABE2-CDF7-AD5262024773}"/>
              </a:ext>
            </a:extLst>
          </p:cNvPr>
          <p:cNvCxnSpPr>
            <a:cxnSpLocks/>
          </p:cNvCxnSpPr>
          <p:nvPr/>
        </p:nvCxnSpPr>
        <p:spPr>
          <a:xfrm>
            <a:off x="4746957" y="3206185"/>
            <a:ext cx="0" cy="160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FED0ED0-0B27-A567-1EE7-3738388BAAC0}"/>
              </a:ext>
            </a:extLst>
          </p:cNvPr>
          <p:cNvSpPr txBox="1"/>
          <p:nvPr/>
        </p:nvSpPr>
        <p:spPr>
          <a:xfrm>
            <a:off x="5791201" y="3327401"/>
            <a:ext cx="1807279"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Detectable</a:t>
            </a:r>
          </a:p>
        </p:txBody>
      </p:sp>
      <p:cxnSp>
        <p:nvCxnSpPr>
          <p:cNvPr id="31" name="Straight Connector 30">
            <a:extLst>
              <a:ext uri="{FF2B5EF4-FFF2-40B4-BE49-F238E27FC236}">
                <a16:creationId xmlns:a16="http://schemas.microsoft.com/office/drawing/2014/main" id="{24B4CFF3-9B29-D2DE-3131-36518303E17D}"/>
              </a:ext>
            </a:extLst>
          </p:cNvPr>
          <p:cNvCxnSpPr>
            <a:cxnSpLocks/>
          </p:cNvCxnSpPr>
          <p:nvPr/>
        </p:nvCxnSpPr>
        <p:spPr>
          <a:xfrm>
            <a:off x="6694840" y="3206185"/>
            <a:ext cx="1" cy="160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46A1E40-5E43-A9A6-48BA-666B2611C824}"/>
              </a:ext>
            </a:extLst>
          </p:cNvPr>
          <p:cNvCxnSpPr>
            <a:cxnSpLocks/>
          </p:cNvCxnSpPr>
          <p:nvPr/>
        </p:nvCxnSpPr>
        <p:spPr>
          <a:xfrm>
            <a:off x="6694839" y="4010540"/>
            <a:ext cx="0" cy="5534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87B3515-EB7D-82F5-0492-B8F1D944D0ED}"/>
              </a:ext>
            </a:extLst>
          </p:cNvPr>
          <p:cNvSpPr txBox="1"/>
          <p:nvPr/>
        </p:nvSpPr>
        <p:spPr>
          <a:xfrm>
            <a:off x="5791200" y="4562158"/>
            <a:ext cx="1807277" cy="461665"/>
          </a:xfrm>
          <a:prstGeom prst="rect">
            <a:avLst/>
          </a:prstGeom>
          <a:solidFill>
            <a:schemeClr val="accent5">
              <a:lumMod val="20000"/>
              <a:lumOff val="80000"/>
            </a:schemeClr>
          </a:solidFill>
          <a:ln>
            <a:no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Randomize</a:t>
            </a:r>
          </a:p>
        </p:txBody>
      </p:sp>
      <p:sp>
        <p:nvSpPr>
          <p:cNvPr id="38" name="TextBox 37">
            <a:extLst>
              <a:ext uri="{FF2B5EF4-FFF2-40B4-BE49-F238E27FC236}">
                <a16:creationId xmlns:a16="http://schemas.microsoft.com/office/drawing/2014/main" id="{B01A34D3-DAEF-DB55-C166-838C046A94BE}"/>
              </a:ext>
            </a:extLst>
          </p:cNvPr>
          <p:cNvSpPr txBox="1"/>
          <p:nvPr/>
        </p:nvSpPr>
        <p:spPr>
          <a:xfrm>
            <a:off x="4243304" y="3632200"/>
            <a:ext cx="1007307" cy="379656"/>
          </a:xfrm>
          <a:prstGeom prst="rect">
            <a:avLst/>
          </a:prstGeom>
          <a:noFill/>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~20%</a:t>
            </a:r>
          </a:p>
        </p:txBody>
      </p:sp>
      <p:sp>
        <p:nvSpPr>
          <p:cNvPr id="39" name="TextBox 38">
            <a:extLst>
              <a:ext uri="{FF2B5EF4-FFF2-40B4-BE49-F238E27FC236}">
                <a16:creationId xmlns:a16="http://schemas.microsoft.com/office/drawing/2014/main" id="{E288AB83-41A4-2080-CE9D-86F70EDBD1A6}"/>
              </a:ext>
            </a:extLst>
          </p:cNvPr>
          <p:cNvSpPr txBox="1"/>
          <p:nvPr/>
        </p:nvSpPr>
        <p:spPr>
          <a:xfrm>
            <a:off x="6138697" y="3643307"/>
            <a:ext cx="1112287" cy="379656"/>
          </a:xfrm>
          <a:prstGeom prst="rect">
            <a:avLst/>
          </a:prstGeom>
          <a:noFill/>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~80%</a:t>
            </a:r>
          </a:p>
        </p:txBody>
      </p:sp>
      <p:pic>
        <p:nvPicPr>
          <p:cNvPr id="40" name="Picture 39">
            <a:extLst>
              <a:ext uri="{FF2B5EF4-FFF2-40B4-BE49-F238E27FC236}">
                <a16:creationId xmlns:a16="http://schemas.microsoft.com/office/drawing/2014/main" id="{E76F4703-5FF4-147E-DFED-8A40D56AE906}"/>
              </a:ext>
            </a:extLst>
          </p:cNvPr>
          <p:cNvPicPr>
            <a:picLocks noChangeAspect="1"/>
          </p:cNvPicPr>
          <p:nvPr/>
        </p:nvPicPr>
        <p:blipFill>
          <a:blip r:embed="rId3"/>
          <a:srcRect t="8776" r="11799" b="1"/>
          <a:stretch/>
        </p:blipFill>
        <p:spPr>
          <a:xfrm>
            <a:off x="9941217" y="3634119"/>
            <a:ext cx="1789299" cy="1362339"/>
          </a:xfrm>
          <a:prstGeom prst="rect">
            <a:avLst/>
          </a:prstGeom>
        </p:spPr>
      </p:pic>
      <p:sp>
        <p:nvSpPr>
          <p:cNvPr id="41" name="TextBox 40">
            <a:extLst>
              <a:ext uri="{FF2B5EF4-FFF2-40B4-BE49-F238E27FC236}">
                <a16:creationId xmlns:a16="http://schemas.microsoft.com/office/drawing/2014/main" id="{363611AE-2C7E-A5FE-AC00-0E5817B0FD12}"/>
              </a:ext>
            </a:extLst>
          </p:cNvPr>
          <p:cNvSpPr txBox="1"/>
          <p:nvPr/>
        </p:nvSpPr>
        <p:spPr>
          <a:xfrm>
            <a:off x="9622777" y="5009596"/>
            <a:ext cx="2426183" cy="420564"/>
          </a:xfrm>
          <a:prstGeom prst="rect">
            <a:avLst/>
          </a:prstGeom>
          <a:noFill/>
        </p:spPr>
        <p:txBody>
          <a:bodyPr wrap="square" rtlCol="0">
            <a:spAutoFit/>
          </a:bodyPr>
          <a:lstStyle/>
          <a:p>
            <a:pPr algn="ctr" defTabSz="609585" eaLnBrk="0" fontAlgn="base" hangingPunct="0">
              <a:spcBef>
                <a:spcPct val="0"/>
              </a:spcBef>
              <a:spcAft>
                <a:spcPct val="0"/>
              </a:spcAft>
            </a:pPr>
            <a:r>
              <a:rPr lang="en-US" sz="2133" dirty="0">
                <a:solidFill>
                  <a:srgbClr val="006579"/>
                </a:solidFill>
                <a:latin typeface="Calibri" panose="020F0502020204030204" pitchFamily="34" charset="0"/>
                <a:ea typeface="ＭＳ Ｐゴシック" panose="020B0600070205080204" pitchFamily="34" charset="-128"/>
              </a:rPr>
              <a:t>Sensitivity ~10</a:t>
            </a:r>
            <a:r>
              <a:rPr lang="en-US" sz="2133" baseline="30000" dirty="0">
                <a:solidFill>
                  <a:srgbClr val="006579"/>
                </a:solidFill>
                <a:latin typeface="Calibri" panose="020F0502020204030204" pitchFamily="34" charset="0"/>
                <a:ea typeface="ＭＳ Ｐゴシック" panose="020B0600070205080204" pitchFamily="34" charset="-128"/>
              </a:rPr>
              <a:t>-6</a:t>
            </a:r>
          </a:p>
        </p:txBody>
      </p:sp>
      <p:sp>
        <p:nvSpPr>
          <p:cNvPr id="42" name="TextBox 41">
            <a:extLst>
              <a:ext uri="{FF2B5EF4-FFF2-40B4-BE49-F238E27FC236}">
                <a16:creationId xmlns:a16="http://schemas.microsoft.com/office/drawing/2014/main" id="{E39CBA4C-6488-01C6-DDE9-AC7B6312B029}"/>
              </a:ext>
            </a:extLst>
          </p:cNvPr>
          <p:cNvSpPr txBox="1"/>
          <p:nvPr/>
        </p:nvSpPr>
        <p:spPr>
          <a:xfrm>
            <a:off x="9576901" y="3286328"/>
            <a:ext cx="251793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0000"/>
                </a:solidFill>
                <a:latin typeface="Calibri" panose="020F0502020204030204" pitchFamily="34" charset="0"/>
                <a:ea typeface="ＭＳ Ｐゴシック" panose="020B0600070205080204" pitchFamily="34" charset="-128"/>
              </a:rPr>
              <a:t>HTS MRD</a:t>
            </a:r>
          </a:p>
        </p:txBody>
      </p:sp>
      <p:cxnSp>
        <p:nvCxnSpPr>
          <p:cNvPr id="45" name="Straight Connector 44">
            <a:extLst>
              <a:ext uri="{FF2B5EF4-FFF2-40B4-BE49-F238E27FC236}">
                <a16:creationId xmlns:a16="http://schemas.microsoft.com/office/drawing/2014/main" id="{5B0BF43A-5F16-91C1-7F0F-EB6CC3B68313}"/>
              </a:ext>
            </a:extLst>
          </p:cNvPr>
          <p:cNvCxnSpPr>
            <a:cxnSpLocks/>
          </p:cNvCxnSpPr>
          <p:nvPr/>
        </p:nvCxnSpPr>
        <p:spPr>
          <a:xfrm>
            <a:off x="5758884" y="2996451"/>
            <a:ext cx="1" cy="210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15F0A69-3920-0E90-C264-A466C45E25DE}"/>
              </a:ext>
            </a:extLst>
          </p:cNvPr>
          <p:cNvSpPr txBox="1"/>
          <p:nvPr/>
        </p:nvSpPr>
        <p:spPr>
          <a:xfrm>
            <a:off x="9538055" y="5693803"/>
            <a:ext cx="3392508" cy="502766"/>
          </a:xfrm>
          <a:prstGeom prst="rect">
            <a:avLst/>
          </a:prstGeom>
          <a:noFill/>
          <a:ln>
            <a:noFill/>
          </a:ln>
        </p:spPr>
        <p:txBody>
          <a:bodyPr wrap="square">
            <a:spAutoFit/>
          </a:bodyPr>
          <a:lstStyle/>
          <a:p>
            <a:pPr defTabSz="609585" eaLnBrk="0" fontAlgn="base" hangingPunct="0">
              <a:spcBef>
                <a:spcPct val="0"/>
              </a:spcBef>
              <a:spcAft>
                <a:spcPct val="0"/>
              </a:spcAft>
            </a:pPr>
            <a:r>
              <a:rPr lang="en-US" sz="1200" dirty="0">
                <a:solidFill>
                  <a:srgbClr val="000000">
                    <a:lumMod val="50000"/>
                    <a:lumOff val="50000"/>
                  </a:srgbClr>
                </a:solidFill>
                <a:latin typeface="Calibri" panose="020F0502020204030204" pitchFamily="34" charset="0"/>
                <a:ea typeface="ＭＳ Ｐゴシック" panose="020B0600070205080204" pitchFamily="34" charset="-128"/>
              </a:rPr>
              <a:t>HTS = high throughput sequencing</a:t>
            </a:r>
          </a:p>
          <a:p>
            <a:pPr defTabSz="609585" eaLnBrk="0" fontAlgn="base" hangingPunct="0">
              <a:spcBef>
                <a:spcPct val="0"/>
              </a:spcBef>
              <a:spcAft>
                <a:spcPct val="0"/>
              </a:spcAft>
            </a:pPr>
            <a:endParaRPr lang="en-US" sz="1467" dirty="0">
              <a:solidFill>
                <a:srgbClr val="000000">
                  <a:lumMod val="50000"/>
                  <a:lumOff val="50000"/>
                </a:srgbClr>
              </a:solidFill>
              <a:latin typeface="Calibri" panose="020F0502020204030204" pitchFamily="34" charset="0"/>
              <a:ea typeface="ＭＳ Ｐゴシック" panose="020B0600070205080204" pitchFamily="34" charset="-128"/>
            </a:endParaRPr>
          </a:p>
        </p:txBody>
      </p:sp>
      <p:sp>
        <p:nvSpPr>
          <p:cNvPr id="11" name="TextBox 10">
            <a:extLst>
              <a:ext uri="{FF2B5EF4-FFF2-40B4-BE49-F238E27FC236}">
                <a16:creationId xmlns:a16="http://schemas.microsoft.com/office/drawing/2014/main" id="{CD4460FD-6774-71E1-FFDF-5C2925773E62}"/>
              </a:ext>
            </a:extLst>
          </p:cNvPr>
          <p:cNvSpPr txBox="1"/>
          <p:nvPr/>
        </p:nvSpPr>
        <p:spPr>
          <a:xfrm>
            <a:off x="1647697" y="2491698"/>
            <a:ext cx="1219179" cy="461665"/>
          </a:xfrm>
          <a:prstGeom prst="rect">
            <a:avLst/>
          </a:prstGeom>
          <a:solidFill>
            <a:schemeClr val="tx2">
              <a:lumMod val="40000"/>
              <a:lumOff val="6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SR-Fav</a:t>
            </a:r>
          </a:p>
        </p:txBody>
      </p:sp>
      <p:sp>
        <p:nvSpPr>
          <p:cNvPr id="15" name="TextBox 14">
            <a:extLst>
              <a:ext uri="{FF2B5EF4-FFF2-40B4-BE49-F238E27FC236}">
                <a16:creationId xmlns:a16="http://schemas.microsoft.com/office/drawing/2014/main" id="{7B3BAB74-A435-EB26-7A99-7C6BCA7558C2}"/>
              </a:ext>
            </a:extLst>
          </p:cNvPr>
          <p:cNvSpPr txBox="1"/>
          <p:nvPr/>
        </p:nvSpPr>
        <p:spPr>
          <a:xfrm>
            <a:off x="5172352" y="2491698"/>
            <a:ext cx="1219181" cy="461665"/>
          </a:xfrm>
          <a:prstGeom prst="rect">
            <a:avLst/>
          </a:prstGeom>
          <a:solidFill>
            <a:schemeClr val="accent2">
              <a:lumMod val="40000"/>
              <a:lumOff val="60000"/>
            </a:schemeClr>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SR-Avg</a:t>
            </a:r>
          </a:p>
        </p:txBody>
      </p:sp>
      <p:sp>
        <p:nvSpPr>
          <p:cNvPr id="17" name="TextBox 16">
            <a:extLst>
              <a:ext uri="{FF2B5EF4-FFF2-40B4-BE49-F238E27FC236}">
                <a16:creationId xmlns:a16="http://schemas.microsoft.com/office/drawing/2014/main" id="{1D140869-CFA3-09EF-E0CA-8866B17161FB}"/>
              </a:ext>
            </a:extLst>
          </p:cNvPr>
          <p:cNvSpPr txBox="1"/>
          <p:nvPr/>
        </p:nvSpPr>
        <p:spPr>
          <a:xfrm>
            <a:off x="8622941" y="2491698"/>
            <a:ext cx="1333859" cy="461665"/>
          </a:xfrm>
          <a:prstGeom prst="rect">
            <a:avLst/>
          </a:prstGeom>
          <a:solidFill>
            <a:srgbClr val="FFC000"/>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SR-High</a:t>
            </a:r>
          </a:p>
        </p:txBody>
      </p:sp>
      <p:cxnSp>
        <p:nvCxnSpPr>
          <p:cNvPr id="34" name="Straight Connector 33">
            <a:extLst>
              <a:ext uri="{FF2B5EF4-FFF2-40B4-BE49-F238E27FC236}">
                <a16:creationId xmlns:a16="http://schemas.microsoft.com/office/drawing/2014/main" id="{38AC8D2F-5288-4A45-C4C5-F046B279CEAC}"/>
              </a:ext>
            </a:extLst>
          </p:cNvPr>
          <p:cNvCxnSpPr>
            <a:cxnSpLocks/>
          </p:cNvCxnSpPr>
          <p:nvPr/>
        </p:nvCxnSpPr>
        <p:spPr>
          <a:xfrm>
            <a:off x="2262045" y="2282328"/>
            <a:ext cx="69917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608226-2485-336A-88CB-44563E168329}"/>
              </a:ext>
            </a:extLst>
          </p:cNvPr>
          <p:cNvCxnSpPr>
            <a:cxnSpLocks/>
          </p:cNvCxnSpPr>
          <p:nvPr/>
        </p:nvCxnSpPr>
        <p:spPr>
          <a:xfrm>
            <a:off x="2257287"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3B53DC-F483-EC76-951A-DCA797663ABA}"/>
              </a:ext>
            </a:extLst>
          </p:cNvPr>
          <p:cNvCxnSpPr>
            <a:cxnSpLocks/>
          </p:cNvCxnSpPr>
          <p:nvPr/>
        </p:nvCxnSpPr>
        <p:spPr>
          <a:xfrm>
            <a:off x="9253808"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B827C00-4D22-0ED5-B544-A14C399E76FF}"/>
              </a:ext>
            </a:extLst>
          </p:cNvPr>
          <p:cNvCxnSpPr>
            <a:cxnSpLocks/>
          </p:cNvCxnSpPr>
          <p:nvPr/>
        </p:nvCxnSpPr>
        <p:spPr>
          <a:xfrm>
            <a:off x="5758883" y="1852539"/>
            <a:ext cx="0" cy="6339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85BFBD5-2A9D-D422-DBAC-D225C7CADDFD}"/>
              </a:ext>
            </a:extLst>
          </p:cNvPr>
          <p:cNvSpPr txBox="1"/>
          <p:nvPr/>
        </p:nvSpPr>
        <p:spPr>
          <a:xfrm>
            <a:off x="4563547" y="1466607"/>
            <a:ext cx="2390671" cy="379656"/>
          </a:xfrm>
          <a:prstGeom prst="rect">
            <a:avLst/>
          </a:prstGeom>
          <a:solidFill>
            <a:schemeClr val="bg1">
              <a:lumMod val="85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3-drug induction</a:t>
            </a:r>
          </a:p>
        </p:txBody>
      </p:sp>
    </p:spTree>
    <p:extLst>
      <p:ext uri="{BB962C8B-B14F-4D97-AF65-F5344CB8AC3E}">
        <p14:creationId xmlns:p14="http://schemas.microsoft.com/office/powerpoint/2010/main" val="10152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3" grpId="0" animBg="1"/>
      <p:bldP spid="38" grpId="0"/>
      <p:bldP spid="39" grpId="0"/>
      <p:bldP spid="41" grpId="0"/>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4A0E-0064-ED5A-6895-15DAD0448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0A27A-6F34-6AA0-578A-0C76C09DD5BF}"/>
              </a:ext>
            </a:extLst>
          </p:cNvPr>
          <p:cNvSpPr>
            <a:spLocks noGrp="1"/>
          </p:cNvSpPr>
          <p:nvPr>
            <p:ph type="title"/>
          </p:nvPr>
        </p:nvSpPr>
        <p:spPr/>
        <p:txBody>
          <a:bodyPr>
            <a:normAutofit/>
          </a:bodyPr>
          <a:lstStyle/>
          <a:p>
            <a:pPr algn="ctr"/>
            <a:r>
              <a:rPr lang="en-US" sz="4267" dirty="0">
                <a:latin typeface="+mj-lt"/>
                <a:cs typeface="Arial" panose="020B0604020202020204" pitchFamily="34" charset="0"/>
              </a:rPr>
              <a:t>AALL1731 randomized study design</a:t>
            </a:r>
          </a:p>
        </p:txBody>
      </p:sp>
      <p:cxnSp>
        <p:nvCxnSpPr>
          <p:cNvPr id="3" name="Straight Connector 2">
            <a:extLst>
              <a:ext uri="{FF2B5EF4-FFF2-40B4-BE49-F238E27FC236}">
                <a16:creationId xmlns:a16="http://schemas.microsoft.com/office/drawing/2014/main" id="{99395961-163E-EFAE-0002-5E13C79071A0}"/>
              </a:ext>
            </a:extLst>
          </p:cNvPr>
          <p:cNvCxnSpPr>
            <a:cxnSpLocks/>
          </p:cNvCxnSpPr>
          <p:nvPr/>
        </p:nvCxnSpPr>
        <p:spPr>
          <a:xfrm>
            <a:off x="9265228" y="2883381"/>
            <a:ext cx="0" cy="6760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F91E05-FA8C-7CBE-C9EA-1DDF75EAABE5}"/>
              </a:ext>
            </a:extLst>
          </p:cNvPr>
          <p:cNvCxnSpPr>
            <a:cxnSpLocks/>
          </p:cNvCxnSpPr>
          <p:nvPr/>
        </p:nvCxnSpPr>
        <p:spPr>
          <a:xfrm>
            <a:off x="8331198" y="3559480"/>
            <a:ext cx="20330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A35310-A840-663A-29BC-CD9FE3720FB2}"/>
              </a:ext>
            </a:extLst>
          </p:cNvPr>
          <p:cNvSpPr txBox="1"/>
          <p:nvPr/>
        </p:nvSpPr>
        <p:spPr>
          <a:xfrm>
            <a:off x="9117139" y="5120506"/>
            <a:ext cx="2494232"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Chemo + </a:t>
            </a:r>
            <a:r>
              <a:rPr lang="en-US" sz="2400" dirty="0" err="1">
                <a:solidFill>
                  <a:srgbClr val="006579"/>
                </a:solidFill>
                <a:latin typeface="Calibri" panose="020F0502020204030204" pitchFamily="34" charset="0"/>
                <a:ea typeface="ＭＳ Ｐゴシック" panose="020B0600070205080204" pitchFamily="34" charset="-128"/>
              </a:rPr>
              <a:t>Blina</a:t>
            </a:r>
            <a:endParaRPr lang="en-US" sz="2400" dirty="0">
              <a:solidFill>
                <a:srgbClr val="006579"/>
              </a:solidFill>
              <a:latin typeface="Calibri" panose="020F0502020204030204" pitchFamily="34" charset="0"/>
              <a:ea typeface="ＭＳ Ｐゴシック" panose="020B0600070205080204" pitchFamily="34" charset="-128"/>
            </a:endParaRPr>
          </a:p>
        </p:txBody>
      </p:sp>
      <p:sp>
        <p:nvSpPr>
          <p:cNvPr id="14" name="TextBox 13">
            <a:extLst>
              <a:ext uri="{FF2B5EF4-FFF2-40B4-BE49-F238E27FC236}">
                <a16:creationId xmlns:a16="http://schemas.microsoft.com/office/drawing/2014/main" id="{912FB6DB-8E4F-9723-ECC1-9CAB5F25E139}"/>
              </a:ext>
            </a:extLst>
          </p:cNvPr>
          <p:cNvSpPr txBox="1"/>
          <p:nvPr/>
        </p:nvSpPr>
        <p:spPr>
          <a:xfrm>
            <a:off x="6908801" y="3726183"/>
            <a:ext cx="2844793"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MRD &lt;0.1% </a:t>
            </a:r>
          </a:p>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by EOC</a:t>
            </a:r>
          </a:p>
        </p:txBody>
      </p:sp>
      <p:cxnSp>
        <p:nvCxnSpPr>
          <p:cNvPr id="15" name="Straight Connector 14">
            <a:extLst>
              <a:ext uri="{FF2B5EF4-FFF2-40B4-BE49-F238E27FC236}">
                <a16:creationId xmlns:a16="http://schemas.microsoft.com/office/drawing/2014/main" id="{D3608C85-35BF-DB14-1640-FBABC0DABABB}"/>
              </a:ext>
            </a:extLst>
          </p:cNvPr>
          <p:cNvCxnSpPr>
            <a:cxnSpLocks/>
          </p:cNvCxnSpPr>
          <p:nvPr/>
        </p:nvCxnSpPr>
        <p:spPr>
          <a:xfrm>
            <a:off x="8331198" y="3559481"/>
            <a:ext cx="1" cy="166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4C40D8-8EBB-7AFF-73EC-F982A3CF24CD}"/>
              </a:ext>
            </a:extLst>
          </p:cNvPr>
          <p:cNvSpPr txBox="1"/>
          <p:nvPr/>
        </p:nvSpPr>
        <p:spPr>
          <a:xfrm>
            <a:off x="8940795" y="3726183"/>
            <a:ext cx="2887444"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EOC MRD </a:t>
            </a:r>
          </a:p>
          <a:p>
            <a:pPr algn="ctr" defTabSz="609585" eaLnBrk="0" fontAlgn="base" hangingPunct="0">
              <a:spcBef>
                <a:spcPct val="0"/>
              </a:spcBef>
              <a:spcAft>
                <a:spcPct val="0"/>
              </a:spcAft>
            </a:pPr>
            <a:r>
              <a:rPr lang="en-US" sz="2400" b="1" u="sng" dirty="0">
                <a:solidFill>
                  <a:srgbClr val="006579"/>
                </a:solidFill>
                <a:latin typeface="Calibri" panose="020F0502020204030204" pitchFamily="34" charset="0"/>
                <a:ea typeface="ＭＳ Ｐゴシック" panose="020B0600070205080204" pitchFamily="34" charset="-128"/>
              </a:rPr>
              <a:t>&gt;</a:t>
            </a:r>
            <a:r>
              <a:rPr lang="en-US" sz="2400" b="1" dirty="0">
                <a:solidFill>
                  <a:srgbClr val="006579"/>
                </a:solidFill>
                <a:latin typeface="Calibri" panose="020F0502020204030204" pitchFamily="34" charset="0"/>
                <a:ea typeface="ＭＳ Ｐゴシック" panose="020B0600070205080204" pitchFamily="34" charset="-128"/>
              </a:rPr>
              <a:t>0.1-&lt;1%</a:t>
            </a:r>
          </a:p>
        </p:txBody>
      </p:sp>
      <p:cxnSp>
        <p:nvCxnSpPr>
          <p:cNvPr id="23" name="Straight Connector 22">
            <a:extLst>
              <a:ext uri="{FF2B5EF4-FFF2-40B4-BE49-F238E27FC236}">
                <a16:creationId xmlns:a16="http://schemas.microsoft.com/office/drawing/2014/main" id="{FA78F9F0-2717-B22E-9DFF-DA2F2E953A0A}"/>
              </a:ext>
            </a:extLst>
          </p:cNvPr>
          <p:cNvCxnSpPr>
            <a:cxnSpLocks/>
          </p:cNvCxnSpPr>
          <p:nvPr/>
        </p:nvCxnSpPr>
        <p:spPr>
          <a:xfrm>
            <a:off x="10364255" y="3559481"/>
            <a:ext cx="0" cy="1769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4AF4419-7426-1192-F613-2CD524EDC4ED}"/>
              </a:ext>
            </a:extLst>
          </p:cNvPr>
          <p:cNvCxnSpPr>
            <a:cxnSpLocks/>
          </p:cNvCxnSpPr>
          <p:nvPr/>
        </p:nvCxnSpPr>
        <p:spPr>
          <a:xfrm flipH="1">
            <a:off x="8331197" y="4587958"/>
            <a:ext cx="1" cy="5169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F51A1AB-2CD3-4233-F4C4-377E9D22A031}"/>
              </a:ext>
            </a:extLst>
          </p:cNvPr>
          <p:cNvSpPr txBox="1"/>
          <p:nvPr/>
        </p:nvSpPr>
        <p:spPr>
          <a:xfrm>
            <a:off x="7415098" y="5120506"/>
            <a:ext cx="1832197" cy="461665"/>
          </a:xfrm>
          <a:prstGeom prst="rect">
            <a:avLst/>
          </a:prstGeom>
          <a:solidFill>
            <a:schemeClr val="accent5">
              <a:lumMod val="20000"/>
              <a:lumOff val="80000"/>
            </a:schemeClr>
          </a:solidFill>
          <a:ln>
            <a:no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Randomize</a:t>
            </a:r>
          </a:p>
        </p:txBody>
      </p:sp>
      <p:cxnSp>
        <p:nvCxnSpPr>
          <p:cNvPr id="36" name="Straight Arrow Connector 35">
            <a:extLst>
              <a:ext uri="{FF2B5EF4-FFF2-40B4-BE49-F238E27FC236}">
                <a16:creationId xmlns:a16="http://schemas.microsoft.com/office/drawing/2014/main" id="{83576265-54AA-326C-5659-A6BBB5C39C78}"/>
              </a:ext>
            </a:extLst>
          </p:cNvPr>
          <p:cNvCxnSpPr>
            <a:cxnSpLocks/>
          </p:cNvCxnSpPr>
          <p:nvPr/>
        </p:nvCxnSpPr>
        <p:spPr>
          <a:xfrm>
            <a:off x="10348683" y="4749801"/>
            <a:ext cx="0" cy="3551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76DCB23-F86B-35C3-35C8-6E1965CD3150}"/>
              </a:ext>
            </a:extLst>
          </p:cNvPr>
          <p:cNvSpPr txBox="1"/>
          <p:nvPr/>
        </p:nvSpPr>
        <p:spPr>
          <a:xfrm>
            <a:off x="9940261" y="5761945"/>
            <a:ext cx="3392508" cy="502766"/>
          </a:xfrm>
          <a:prstGeom prst="rect">
            <a:avLst/>
          </a:prstGeom>
          <a:noFill/>
          <a:ln>
            <a:noFill/>
          </a:ln>
        </p:spPr>
        <p:txBody>
          <a:bodyPr wrap="square">
            <a:spAutoFit/>
          </a:bodyPr>
          <a:lstStyle/>
          <a:p>
            <a:pPr defTabSz="609585" eaLnBrk="0" fontAlgn="base" hangingPunct="0">
              <a:spcBef>
                <a:spcPct val="0"/>
              </a:spcBef>
              <a:spcAft>
                <a:spcPct val="0"/>
              </a:spcAft>
            </a:pPr>
            <a:r>
              <a:rPr lang="en-US" sz="1200" dirty="0">
                <a:solidFill>
                  <a:srgbClr val="000000">
                    <a:lumMod val="50000"/>
                    <a:lumOff val="50000"/>
                  </a:srgbClr>
                </a:solidFill>
                <a:latin typeface="Calibri" panose="020F0502020204030204" pitchFamily="34" charset="0"/>
                <a:ea typeface="ＭＳ Ｐゴシック" panose="020B0600070205080204" pitchFamily="34" charset="-128"/>
              </a:rPr>
              <a:t>EOC = end of consolidation</a:t>
            </a:r>
          </a:p>
          <a:p>
            <a:pPr defTabSz="609585" eaLnBrk="0" fontAlgn="base" hangingPunct="0">
              <a:spcBef>
                <a:spcPct val="0"/>
              </a:spcBef>
              <a:spcAft>
                <a:spcPct val="0"/>
              </a:spcAft>
            </a:pPr>
            <a:endParaRPr lang="en-US" sz="1467" dirty="0">
              <a:solidFill>
                <a:srgbClr val="000000">
                  <a:lumMod val="50000"/>
                  <a:lumOff val="50000"/>
                </a:srgbClr>
              </a:solidFill>
              <a:latin typeface="Calibri" panose="020F0502020204030204" pitchFamily="34" charset="0"/>
              <a:ea typeface="ＭＳ Ｐゴシック" panose="020B0600070205080204" pitchFamily="34" charset="-128"/>
            </a:endParaRPr>
          </a:p>
        </p:txBody>
      </p:sp>
      <p:sp>
        <p:nvSpPr>
          <p:cNvPr id="21" name="TextBox 20">
            <a:extLst>
              <a:ext uri="{FF2B5EF4-FFF2-40B4-BE49-F238E27FC236}">
                <a16:creationId xmlns:a16="http://schemas.microsoft.com/office/drawing/2014/main" id="{FC872F44-BC12-8B3A-D69E-611901DB0A3C}"/>
              </a:ext>
            </a:extLst>
          </p:cNvPr>
          <p:cNvSpPr txBox="1"/>
          <p:nvPr/>
        </p:nvSpPr>
        <p:spPr>
          <a:xfrm>
            <a:off x="1647697" y="2491698"/>
            <a:ext cx="1219179" cy="461665"/>
          </a:xfrm>
          <a:prstGeom prst="rect">
            <a:avLst/>
          </a:prstGeom>
          <a:solidFill>
            <a:schemeClr val="tx2">
              <a:lumMod val="40000"/>
              <a:lumOff val="6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SR-Fav</a:t>
            </a:r>
          </a:p>
        </p:txBody>
      </p:sp>
      <p:sp>
        <p:nvSpPr>
          <p:cNvPr id="26" name="TextBox 25">
            <a:extLst>
              <a:ext uri="{FF2B5EF4-FFF2-40B4-BE49-F238E27FC236}">
                <a16:creationId xmlns:a16="http://schemas.microsoft.com/office/drawing/2014/main" id="{CF02DF2B-A6EE-92FD-7784-572ABBA8B7F1}"/>
              </a:ext>
            </a:extLst>
          </p:cNvPr>
          <p:cNvSpPr txBox="1"/>
          <p:nvPr/>
        </p:nvSpPr>
        <p:spPr>
          <a:xfrm>
            <a:off x="5172352" y="2491698"/>
            <a:ext cx="1219181" cy="461665"/>
          </a:xfrm>
          <a:prstGeom prst="rect">
            <a:avLst/>
          </a:prstGeom>
          <a:solidFill>
            <a:schemeClr val="accent2">
              <a:lumMod val="40000"/>
              <a:lumOff val="60000"/>
            </a:schemeClr>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SR-Avg</a:t>
            </a:r>
          </a:p>
        </p:txBody>
      </p:sp>
      <p:sp>
        <p:nvSpPr>
          <p:cNvPr id="27" name="TextBox 26">
            <a:extLst>
              <a:ext uri="{FF2B5EF4-FFF2-40B4-BE49-F238E27FC236}">
                <a16:creationId xmlns:a16="http://schemas.microsoft.com/office/drawing/2014/main" id="{9052FC49-2349-81CC-26A6-3B3014BE3468}"/>
              </a:ext>
            </a:extLst>
          </p:cNvPr>
          <p:cNvSpPr txBox="1"/>
          <p:nvPr/>
        </p:nvSpPr>
        <p:spPr>
          <a:xfrm>
            <a:off x="8622941" y="2491698"/>
            <a:ext cx="1333859" cy="461665"/>
          </a:xfrm>
          <a:prstGeom prst="rect">
            <a:avLst/>
          </a:prstGeom>
          <a:solidFill>
            <a:srgbClr val="FFC000"/>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SR-High</a:t>
            </a:r>
          </a:p>
        </p:txBody>
      </p:sp>
      <p:cxnSp>
        <p:nvCxnSpPr>
          <p:cNvPr id="35" name="Straight Connector 34">
            <a:extLst>
              <a:ext uri="{FF2B5EF4-FFF2-40B4-BE49-F238E27FC236}">
                <a16:creationId xmlns:a16="http://schemas.microsoft.com/office/drawing/2014/main" id="{69F4BE22-19E5-746B-CEB0-1C7079E403C6}"/>
              </a:ext>
            </a:extLst>
          </p:cNvPr>
          <p:cNvCxnSpPr>
            <a:cxnSpLocks/>
          </p:cNvCxnSpPr>
          <p:nvPr/>
        </p:nvCxnSpPr>
        <p:spPr>
          <a:xfrm>
            <a:off x="2262045" y="2282328"/>
            <a:ext cx="69917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82DEF0B-33BE-8C56-700C-E36EEC0649AD}"/>
              </a:ext>
            </a:extLst>
          </p:cNvPr>
          <p:cNvCxnSpPr>
            <a:cxnSpLocks/>
          </p:cNvCxnSpPr>
          <p:nvPr/>
        </p:nvCxnSpPr>
        <p:spPr>
          <a:xfrm>
            <a:off x="2257287"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A4347CC-03F5-D40C-5326-86F6E3C49A68}"/>
              </a:ext>
            </a:extLst>
          </p:cNvPr>
          <p:cNvCxnSpPr>
            <a:cxnSpLocks/>
          </p:cNvCxnSpPr>
          <p:nvPr/>
        </p:nvCxnSpPr>
        <p:spPr>
          <a:xfrm>
            <a:off x="9253808"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343C741-13E8-C84E-AA81-DCA9DB2C6C9D}"/>
              </a:ext>
            </a:extLst>
          </p:cNvPr>
          <p:cNvSpPr txBox="1"/>
          <p:nvPr/>
        </p:nvSpPr>
        <p:spPr>
          <a:xfrm>
            <a:off x="10006419" y="4468189"/>
            <a:ext cx="1219200" cy="379656"/>
          </a:xfrm>
          <a:prstGeom prst="rect">
            <a:avLst/>
          </a:prstGeom>
          <a:noFill/>
        </p:spPr>
        <p:txBody>
          <a:bodyPr wrap="square" rtlCol="0">
            <a:spAutoFit/>
          </a:bodyPr>
          <a:lstStyle/>
          <a:p>
            <a:pP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N=13</a:t>
            </a:r>
          </a:p>
        </p:txBody>
      </p:sp>
      <p:cxnSp>
        <p:nvCxnSpPr>
          <p:cNvPr id="4" name="Straight Arrow Connector 3">
            <a:extLst>
              <a:ext uri="{FF2B5EF4-FFF2-40B4-BE49-F238E27FC236}">
                <a16:creationId xmlns:a16="http://schemas.microsoft.com/office/drawing/2014/main" id="{CB7F22D6-F0AA-7C77-3D50-A916818E6341}"/>
              </a:ext>
            </a:extLst>
          </p:cNvPr>
          <p:cNvCxnSpPr>
            <a:cxnSpLocks/>
          </p:cNvCxnSpPr>
          <p:nvPr/>
        </p:nvCxnSpPr>
        <p:spPr>
          <a:xfrm>
            <a:off x="5758883" y="1852539"/>
            <a:ext cx="0" cy="6339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66144A-C031-622C-CDC3-0D6999DEA93C}"/>
              </a:ext>
            </a:extLst>
          </p:cNvPr>
          <p:cNvSpPr txBox="1"/>
          <p:nvPr/>
        </p:nvSpPr>
        <p:spPr>
          <a:xfrm>
            <a:off x="4563547" y="1466607"/>
            <a:ext cx="2390671" cy="379656"/>
          </a:xfrm>
          <a:prstGeom prst="rect">
            <a:avLst/>
          </a:prstGeom>
          <a:solidFill>
            <a:schemeClr val="bg1">
              <a:lumMod val="85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3-drug induction</a:t>
            </a:r>
          </a:p>
        </p:txBody>
      </p:sp>
    </p:spTree>
    <p:extLst>
      <p:ext uri="{BB962C8B-B14F-4D97-AF65-F5344CB8AC3E}">
        <p14:creationId xmlns:p14="http://schemas.microsoft.com/office/powerpoint/2010/main" val="34727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25" grpId="0" animBg="1"/>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AE93-D484-BF05-013B-8152C55F4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4A05E-29C4-82A4-4411-8405BA5A2B5F}"/>
              </a:ext>
            </a:extLst>
          </p:cNvPr>
          <p:cNvSpPr>
            <a:spLocks noGrp="1"/>
          </p:cNvSpPr>
          <p:nvPr>
            <p:ph type="title"/>
          </p:nvPr>
        </p:nvSpPr>
        <p:spPr/>
        <p:txBody>
          <a:bodyPr>
            <a:normAutofit/>
          </a:bodyPr>
          <a:lstStyle/>
          <a:p>
            <a:pPr algn="ctr"/>
            <a:r>
              <a:rPr lang="en-US" sz="4267" dirty="0">
                <a:latin typeface="+mj-lt"/>
                <a:cs typeface="Arial" panose="020B0604020202020204" pitchFamily="34" charset="0"/>
              </a:rPr>
              <a:t>AALL1731 randomized study design</a:t>
            </a:r>
          </a:p>
        </p:txBody>
      </p:sp>
      <p:cxnSp>
        <p:nvCxnSpPr>
          <p:cNvPr id="3" name="Straight Connector 2">
            <a:extLst>
              <a:ext uri="{FF2B5EF4-FFF2-40B4-BE49-F238E27FC236}">
                <a16:creationId xmlns:a16="http://schemas.microsoft.com/office/drawing/2014/main" id="{21578E3C-E0F0-EA36-7D0C-7186C3EE6C05}"/>
              </a:ext>
            </a:extLst>
          </p:cNvPr>
          <p:cNvCxnSpPr>
            <a:cxnSpLocks/>
          </p:cNvCxnSpPr>
          <p:nvPr/>
        </p:nvCxnSpPr>
        <p:spPr>
          <a:xfrm>
            <a:off x="9265227" y="2883381"/>
            <a:ext cx="0" cy="6760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B75AE58-8455-E546-338A-8812A0366A7B}"/>
              </a:ext>
            </a:extLst>
          </p:cNvPr>
          <p:cNvCxnSpPr>
            <a:cxnSpLocks/>
          </p:cNvCxnSpPr>
          <p:nvPr/>
        </p:nvCxnSpPr>
        <p:spPr>
          <a:xfrm>
            <a:off x="2262044" y="2979846"/>
            <a:ext cx="0" cy="5707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A43D7F-244D-1050-F6C5-53EBF038F9F9}"/>
              </a:ext>
            </a:extLst>
          </p:cNvPr>
          <p:cNvSpPr txBox="1"/>
          <p:nvPr/>
        </p:nvSpPr>
        <p:spPr>
          <a:xfrm>
            <a:off x="1422401" y="3546158"/>
            <a:ext cx="166977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 chemo</a:t>
            </a:r>
          </a:p>
        </p:txBody>
      </p:sp>
      <p:sp>
        <p:nvSpPr>
          <p:cNvPr id="56" name="TextBox 55">
            <a:extLst>
              <a:ext uri="{FF2B5EF4-FFF2-40B4-BE49-F238E27FC236}">
                <a16:creationId xmlns:a16="http://schemas.microsoft.com/office/drawing/2014/main" id="{5509B663-D828-1FEB-5352-D02CFD73A98B}"/>
              </a:ext>
            </a:extLst>
          </p:cNvPr>
          <p:cNvSpPr txBox="1"/>
          <p:nvPr/>
        </p:nvSpPr>
        <p:spPr>
          <a:xfrm>
            <a:off x="1647697" y="2491698"/>
            <a:ext cx="1219179" cy="461665"/>
          </a:xfrm>
          <a:prstGeom prst="rect">
            <a:avLst/>
          </a:prstGeom>
          <a:solidFill>
            <a:schemeClr val="tx2">
              <a:lumMod val="40000"/>
              <a:lumOff val="6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SR-Fav</a:t>
            </a:r>
          </a:p>
        </p:txBody>
      </p:sp>
      <p:sp>
        <p:nvSpPr>
          <p:cNvPr id="57" name="TextBox 56">
            <a:extLst>
              <a:ext uri="{FF2B5EF4-FFF2-40B4-BE49-F238E27FC236}">
                <a16:creationId xmlns:a16="http://schemas.microsoft.com/office/drawing/2014/main" id="{2D4D2086-24A7-1154-68EA-541EECEC169C}"/>
              </a:ext>
            </a:extLst>
          </p:cNvPr>
          <p:cNvSpPr txBox="1"/>
          <p:nvPr/>
        </p:nvSpPr>
        <p:spPr>
          <a:xfrm>
            <a:off x="5172352" y="2491698"/>
            <a:ext cx="1219181" cy="461665"/>
          </a:xfrm>
          <a:prstGeom prst="rect">
            <a:avLst/>
          </a:prstGeom>
          <a:solidFill>
            <a:schemeClr val="accent2">
              <a:lumMod val="40000"/>
              <a:lumOff val="60000"/>
            </a:schemeClr>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SR-Avg</a:t>
            </a:r>
          </a:p>
        </p:txBody>
      </p:sp>
      <p:sp>
        <p:nvSpPr>
          <p:cNvPr id="58" name="TextBox 57">
            <a:extLst>
              <a:ext uri="{FF2B5EF4-FFF2-40B4-BE49-F238E27FC236}">
                <a16:creationId xmlns:a16="http://schemas.microsoft.com/office/drawing/2014/main" id="{41A867A0-56B5-34D2-C1AD-C5DB10C26E1F}"/>
              </a:ext>
            </a:extLst>
          </p:cNvPr>
          <p:cNvSpPr txBox="1"/>
          <p:nvPr/>
        </p:nvSpPr>
        <p:spPr>
          <a:xfrm>
            <a:off x="8622941" y="2491698"/>
            <a:ext cx="1333859" cy="461665"/>
          </a:xfrm>
          <a:prstGeom prst="rect">
            <a:avLst/>
          </a:prstGeom>
          <a:solidFill>
            <a:srgbClr val="FFC000"/>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SR-High</a:t>
            </a:r>
          </a:p>
        </p:txBody>
      </p:sp>
      <p:cxnSp>
        <p:nvCxnSpPr>
          <p:cNvPr id="59" name="Straight Connector 58">
            <a:extLst>
              <a:ext uri="{FF2B5EF4-FFF2-40B4-BE49-F238E27FC236}">
                <a16:creationId xmlns:a16="http://schemas.microsoft.com/office/drawing/2014/main" id="{41A0786A-9016-E8C9-8D74-5D1880DCF087}"/>
              </a:ext>
            </a:extLst>
          </p:cNvPr>
          <p:cNvCxnSpPr>
            <a:cxnSpLocks/>
          </p:cNvCxnSpPr>
          <p:nvPr/>
        </p:nvCxnSpPr>
        <p:spPr>
          <a:xfrm>
            <a:off x="2262045" y="2282328"/>
            <a:ext cx="69917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54274ED-1B73-F665-A09C-BE0949DBE0F6}"/>
              </a:ext>
            </a:extLst>
          </p:cNvPr>
          <p:cNvCxnSpPr>
            <a:cxnSpLocks/>
          </p:cNvCxnSpPr>
          <p:nvPr/>
        </p:nvCxnSpPr>
        <p:spPr>
          <a:xfrm>
            <a:off x="2257287"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AE85C00-F1F1-A4CC-83F5-4A8F7DD40E5A}"/>
              </a:ext>
            </a:extLst>
          </p:cNvPr>
          <p:cNvCxnSpPr>
            <a:cxnSpLocks/>
          </p:cNvCxnSpPr>
          <p:nvPr/>
        </p:nvCxnSpPr>
        <p:spPr>
          <a:xfrm>
            <a:off x="9253808" y="2282328"/>
            <a:ext cx="0" cy="1997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9F7B77-2628-022E-E939-292402442237}"/>
              </a:ext>
            </a:extLst>
          </p:cNvPr>
          <p:cNvCxnSpPr>
            <a:cxnSpLocks/>
          </p:cNvCxnSpPr>
          <p:nvPr/>
        </p:nvCxnSpPr>
        <p:spPr>
          <a:xfrm>
            <a:off x="8331198" y="3559480"/>
            <a:ext cx="20330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A4F4FC-0B8C-AEBA-6856-ADA5C6220ACF}"/>
              </a:ext>
            </a:extLst>
          </p:cNvPr>
          <p:cNvCxnSpPr>
            <a:cxnSpLocks/>
          </p:cNvCxnSpPr>
          <p:nvPr/>
        </p:nvCxnSpPr>
        <p:spPr>
          <a:xfrm>
            <a:off x="8331198" y="3559481"/>
            <a:ext cx="1" cy="166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0EF6ED6-1385-B678-C8B1-B6F361F529D0}"/>
              </a:ext>
            </a:extLst>
          </p:cNvPr>
          <p:cNvCxnSpPr>
            <a:cxnSpLocks/>
          </p:cNvCxnSpPr>
          <p:nvPr/>
        </p:nvCxnSpPr>
        <p:spPr>
          <a:xfrm>
            <a:off x="10364255" y="3559481"/>
            <a:ext cx="0" cy="1769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2C76738A-EF9E-8E13-59EB-14A4B3EF76D0}"/>
              </a:ext>
            </a:extLst>
          </p:cNvPr>
          <p:cNvSpPr/>
          <p:nvPr/>
        </p:nvSpPr>
        <p:spPr>
          <a:xfrm>
            <a:off x="1484159" y="2309662"/>
            <a:ext cx="1690767" cy="1791948"/>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cxnSp>
        <p:nvCxnSpPr>
          <p:cNvPr id="77" name="Straight Arrow Connector 76">
            <a:extLst>
              <a:ext uri="{FF2B5EF4-FFF2-40B4-BE49-F238E27FC236}">
                <a16:creationId xmlns:a16="http://schemas.microsoft.com/office/drawing/2014/main" id="{5CFE1199-3BD1-89E2-76FB-65C140B96EDD}"/>
              </a:ext>
            </a:extLst>
          </p:cNvPr>
          <p:cNvCxnSpPr>
            <a:cxnSpLocks/>
          </p:cNvCxnSpPr>
          <p:nvPr/>
        </p:nvCxnSpPr>
        <p:spPr>
          <a:xfrm>
            <a:off x="4746957" y="4038601"/>
            <a:ext cx="0" cy="6007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DB2C6798-C0AB-657F-C04B-31E866E830DE}"/>
              </a:ext>
            </a:extLst>
          </p:cNvPr>
          <p:cNvSpPr txBox="1"/>
          <p:nvPr/>
        </p:nvSpPr>
        <p:spPr>
          <a:xfrm>
            <a:off x="3912071" y="4562158"/>
            <a:ext cx="166977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 chemo</a:t>
            </a:r>
          </a:p>
        </p:txBody>
      </p:sp>
      <p:sp>
        <p:nvSpPr>
          <p:cNvPr id="79" name="TextBox 78">
            <a:extLst>
              <a:ext uri="{FF2B5EF4-FFF2-40B4-BE49-F238E27FC236}">
                <a16:creationId xmlns:a16="http://schemas.microsoft.com/office/drawing/2014/main" id="{C7312844-DD24-019A-1DE4-7A9E8A18D329}"/>
              </a:ext>
            </a:extLst>
          </p:cNvPr>
          <p:cNvSpPr txBox="1"/>
          <p:nvPr/>
        </p:nvSpPr>
        <p:spPr>
          <a:xfrm>
            <a:off x="3601115" y="3327401"/>
            <a:ext cx="229168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Undetectable</a:t>
            </a:r>
          </a:p>
        </p:txBody>
      </p:sp>
      <p:sp>
        <p:nvSpPr>
          <p:cNvPr id="80" name="TextBox 79">
            <a:extLst>
              <a:ext uri="{FF2B5EF4-FFF2-40B4-BE49-F238E27FC236}">
                <a16:creationId xmlns:a16="http://schemas.microsoft.com/office/drawing/2014/main" id="{7D6C8A73-95F1-B3DA-65D4-1A05EFABE679}"/>
              </a:ext>
            </a:extLst>
          </p:cNvPr>
          <p:cNvSpPr txBox="1"/>
          <p:nvPr/>
        </p:nvSpPr>
        <p:spPr>
          <a:xfrm>
            <a:off x="5791201" y="3327401"/>
            <a:ext cx="1807279"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Detectable</a:t>
            </a:r>
          </a:p>
        </p:txBody>
      </p:sp>
      <p:cxnSp>
        <p:nvCxnSpPr>
          <p:cNvPr id="81" name="Straight Arrow Connector 80">
            <a:extLst>
              <a:ext uri="{FF2B5EF4-FFF2-40B4-BE49-F238E27FC236}">
                <a16:creationId xmlns:a16="http://schemas.microsoft.com/office/drawing/2014/main" id="{AA2040E8-F1F2-21EE-3EED-670EAE56A25B}"/>
              </a:ext>
            </a:extLst>
          </p:cNvPr>
          <p:cNvCxnSpPr>
            <a:cxnSpLocks/>
          </p:cNvCxnSpPr>
          <p:nvPr/>
        </p:nvCxnSpPr>
        <p:spPr>
          <a:xfrm>
            <a:off x="6694839" y="4010540"/>
            <a:ext cx="0" cy="5534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D871DF5-794A-F0E6-2ADD-60288F9CD4C5}"/>
              </a:ext>
            </a:extLst>
          </p:cNvPr>
          <p:cNvSpPr txBox="1"/>
          <p:nvPr/>
        </p:nvSpPr>
        <p:spPr>
          <a:xfrm>
            <a:off x="5791200" y="4562158"/>
            <a:ext cx="1807277" cy="461665"/>
          </a:xfrm>
          <a:prstGeom prst="rect">
            <a:avLst/>
          </a:prstGeom>
          <a:solidFill>
            <a:schemeClr val="accent5">
              <a:lumMod val="20000"/>
              <a:lumOff val="80000"/>
            </a:schemeClr>
          </a:solidFill>
          <a:ln>
            <a:noFill/>
          </a:ln>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Randomize</a:t>
            </a:r>
          </a:p>
        </p:txBody>
      </p:sp>
      <p:sp>
        <p:nvSpPr>
          <p:cNvPr id="83" name="TextBox 82">
            <a:extLst>
              <a:ext uri="{FF2B5EF4-FFF2-40B4-BE49-F238E27FC236}">
                <a16:creationId xmlns:a16="http://schemas.microsoft.com/office/drawing/2014/main" id="{BAC7D4C7-BCAE-8456-3D2C-4116F88AC1DE}"/>
              </a:ext>
            </a:extLst>
          </p:cNvPr>
          <p:cNvSpPr txBox="1"/>
          <p:nvPr/>
        </p:nvSpPr>
        <p:spPr>
          <a:xfrm>
            <a:off x="4243304" y="3632200"/>
            <a:ext cx="1007307" cy="379656"/>
          </a:xfrm>
          <a:prstGeom prst="rect">
            <a:avLst/>
          </a:prstGeom>
          <a:noFill/>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~20%</a:t>
            </a:r>
          </a:p>
        </p:txBody>
      </p:sp>
      <p:sp>
        <p:nvSpPr>
          <p:cNvPr id="84" name="TextBox 83">
            <a:extLst>
              <a:ext uri="{FF2B5EF4-FFF2-40B4-BE49-F238E27FC236}">
                <a16:creationId xmlns:a16="http://schemas.microsoft.com/office/drawing/2014/main" id="{4048AC5E-42B7-A248-435B-9EB7D72BD52E}"/>
              </a:ext>
            </a:extLst>
          </p:cNvPr>
          <p:cNvSpPr txBox="1"/>
          <p:nvPr/>
        </p:nvSpPr>
        <p:spPr>
          <a:xfrm>
            <a:off x="6138697" y="3643307"/>
            <a:ext cx="1112287" cy="379656"/>
          </a:xfrm>
          <a:prstGeom prst="rect">
            <a:avLst/>
          </a:prstGeom>
          <a:noFill/>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~80%</a:t>
            </a:r>
          </a:p>
        </p:txBody>
      </p:sp>
      <p:sp>
        <p:nvSpPr>
          <p:cNvPr id="86" name="TextBox 85">
            <a:extLst>
              <a:ext uri="{FF2B5EF4-FFF2-40B4-BE49-F238E27FC236}">
                <a16:creationId xmlns:a16="http://schemas.microsoft.com/office/drawing/2014/main" id="{BA1701C7-CBC5-9AAA-3D01-48D9DB2C352D}"/>
              </a:ext>
            </a:extLst>
          </p:cNvPr>
          <p:cNvSpPr txBox="1"/>
          <p:nvPr/>
        </p:nvSpPr>
        <p:spPr>
          <a:xfrm>
            <a:off x="6908801" y="3726183"/>
            <a:ext cx="2844793"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MRD &lt;0.1% </a:t>
            </a:r>
          </a:p>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by EOC</a:t>
            </a:r>
          </a:p>
        </p:txBody>
      </p:sp>
      <p:sp>
        <p:nvSpPr>
          <p:cNvPr id="87" name="TextBox 86">
            <a:extLst>
              <a:ext uri="{FF2B5EF4-FFF2-40B4-BE49-F238E27FC236}">
                <a16:creationId xmlns:a16="http://schemas.microsoft.com/office/drawing/2014/main" id="{01F0DE88-04DA-B544-883E-156653E58160}"/>
              </a:ext>
            </a:extLst>
          </p:cNvPr>
          <p:cNvSpPr txBox="1"/>
          <p:nvPr/>
        </p:nvSpPr>
        <p:spPr>
          <a:xfrm>
            <a:off x="8940795" y="3726183"/>
            <a:ext cx="2887444"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EOC MRD </a:t>
            </a:r>
          </a:p>
          <a:p>
            <a:pPr algn="ctr" defTabSz="609585" eaLnBrk="0" fontAlgn="base" hangingPunct="0">
              <a:spcBef>
                <a:spcPct val="0"/>
              </a:spcBef>
              <a:spcAft>
                <a:spcPct val="0"/>
              </a:spcAft>
            </a:pPr>
            <a:r>
              <a:rPr lang="en-US" sz="2400" u="sng" dirty="0">
                <a:solidFill>
                  <a:srgbClr val="006579"/>
                </a:solidFill>
                <a:latin typeface="Calibri" panose="020F0502020204030204" pitchFamily="34" charset="0"/>
                <a:ea typeface="ＭＳ Ｐゴシック" panose="020B0600070205080204" pitchFamily="34" charset="-128"/>
              </a:rPr>
              <a:t>&gt;</a:t>
            </a:r>
            <a:r>
              <a:rPr lang="en-US" sz="2400" dirty="0">
                <a:solidFill>
                  <a:srgbClr val="006579"/>
                </a:solidFill>
                <a:latin typeface="Calibri" panose="020F0502020204030204" pitchFamily="34" charset="0"/>
                <a:ea typeface="ＭＳ Ｐゴシック" panose="020B0600070205080204" pitchFamily="34" charset="-128"/>
              </a:rPr>
              <a:t>0.1-&lt;1%</a:t>
            </a:r>
          </a:p>
        </p:txBody>
      </p:sp>
      <p:sp>
        <p:nvSpPr>
          <p:cNvPr id="91" name="TextBox 90">
            <a:extLst>
              <a:ext uri="{FF2B5EF4-FFF2-40B4-BE49-F238E27FC236}">
                <a16:creationId xmlns:a16="http://schemas.microsoft.com/office/drawing/2014/main" id="{8BBFD653-3CD7-9C68-15BB-00B5D6330A82}"/>
              </a:ext>
            </a:extLst>
          </p:cNvPr>
          <p:cNvSpPr txBox="1"/>
          <p:nvPr/>
        </p:nvSpPr>
        <p:spPr>
          <a:xfrm>
            <a:off x="10006419" y="4468189"/>
            <a:ext cx="1219200" cy="379656"/>
          </a:xfrm>
          <a:prstGeom prst="rect">
            <a:avLst/>
          </a:prstGeom>
          <a:noFill/>
        </p:spPr>
        <p:txBody>
          <a:bodyPr wrap="square" rtlCol="0">
            <a:spAutoFit/>
          </a:bodyPr>
          <a:lstStyle/>
          <a:p>
            <a:pP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N=13</a:t>
            </a:r>
          </a:p>
        </p:txBody>
      </p:sp>
      <p:sp>
        <p:nvSpPr>
          <p:cNvPr id="5" name="TextBox 4">
            <a:extLst>
              <a:ext uri="{FF2B5EF4-FFF2-40B4-BE49-F238E27FC236}">
                <a16:creationId xmlns:a16="http://schemas.microsoft.com/office/drawing/2014/main" id="{B18DFCC7-7CA1-C0C8-36AD-EB6E5F1F74EB}"/>
              </a:ext>
            </a:extLst>
          </p:cNvPr>
          <p:cNvSpPr txBox="1"/>
          <p:nvPr/>
        </p:nvSpPr>
        <p:spPr>
          <a:xfrm>
            <a:off x="9144000" y="5120506"/>
            <a:ext cx="2494232"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Chemo + </a:t>
            </a:r>
            <a:r>
              <a:rPr lang="en-US" sz="2400" dirty="0" err="1">
                <a:solidFill>
                  <a:srgbClr val="006579"/>
                </a:solidFill>
                <a:latin typeface="Calibri" panose="020F0502020204030204" pitchFamily="34" charset="0"/>
                <a:ea typeface="ＭＳ Ｐゴシック" panose="020B0600070205080204" pitchFamily="34" charset="-128"/>
              </a:rPr>
              <a:t>Blina</a:t>
            </a:r>
            <a:endParaRPr lang="en-US" sz="2400" dirty="0">
              <a:solidFill>
                <a:srgbClr val="006579"/>
              </a:solidFill>
              <a:latin typeface="Calibri" panose="020F0502020204030204" pitchFamily="34" charset="0"/>
              <a:ea typeface="ＭＳ Ｐゴシック" panose="020B0600070205080204" pitchFamily="34" charset="-128"/>
            </a:endParaRPr>
          </a:p>
        </p:txBody>
      </p:sp>
      <p:cxnSp>
        <p:nvCxnSpPr>
          <p:cNvPr id="6" name="Straight Arrow Connector 5">
            <a:extLst>
              <a:ext uri="{FF2B5EF4-FFF2-40B4-BE49-F238E27FC236}">
                <a16:creationId xmlns:a16="http://schemas.microsoft.com/office/drawing/2014/main" id="{CA3040F7-4D78-2A64-F050-BF2BC08ED635}"/>
              </a:ext>
            </a:extLst>
          </p:cNvPr>
          <p:cNvCxnSpPr>
            <a:cxnSpLocks/>
          </p:cNvCxnSpPr>
          <p:nvPr/>
        </p:nvCxnSpPr>
        <p:spPr>
          <a:xfrm flipH="1">
            <a:off x="8331197" y="4587958"/>
            <a:ext cx="1" cy="5169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D85533-C841-A25A-557E-46A37E93B077}"/>
              </a:ext>
            </a:extLst>
          </p:cNvPr>
          <p:cNvSpPr txBox="1"/>
          <p:nvPr/>
        </p:nvSpPr>
        <p:spPr>
          <a:xfrm>
            <a:off x="7415098" y="5120506"/>
            <a:ext cx="1832197" cy="461665"/>
          </a:xfrm>
          <a:prstGeom prst="rect">
            <a:avLst/>
          </a:prstGeom>
          <a:solidFill>
            <a:schemeClr val="accent5">
              <a:lumMod val="20000"/>
              <a:lumOff val="80000"/>
            </a:schemeClr>
          </a:solidFill>
          <a:ln>
            <a:noFill/>
          </a:ln>
        </p:spPr>
        <p:txBody>
          <a:bodyPr wrap="square" rtlCol="0">
            <a:spAutoFit/>
          </a:bodyPr>
          <a:lstStyle/>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Randomize</a:t>
            </a:r>
          </a:p>
        </p:txBody>
      </p:sp>
      <p:cxnSp>
        <p:nvCxnSpPr>
          <p:cNvPr id="8" name="Straight Arrow Connector 7">
            <a:extLst>
              <a:ext uri="{FF2B5EF4-FFF2-40B4-BE49-F238E27FC236}">
                <a16:creationId xmlns:a16="http://schemas.microsoft.com/office/drawing/2014/main" id="{30081960-F088-BB0A-FD57-C04084596D59}"/>
              </a:ext>
            </a:extLst>
          </p:cNvPr>
          <p:cNvCxnSpPr>
            <a:cxnSpLocks/>
          </p:cNvCxnSpPr>
          <p:nvPr/>
        </p:nvCxnSpPr>
        <p:spPr>
          <a:xfrm>
            <a:off x="10348683" y="4749801"/>
            <a:ext cx="0" cy="3551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EC5B4CE-4BC1-2464-7334-CCDBE808B369}"/>
              </a:ext>
            </a:extLst>
          </p:cNvPr>
          <p:cNvSpPr/>
          <p:nvPr/>
        </p:nvSpPr>
        <p:spPr>
          <a:xfrm>
            <a:off x="9444192" y="3594216"/>
            <a:ext cx="2033049" cy="1969385"/>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cxnSp>
        <p:nvCxnSpPr>
          <p:cNvPr id="11" name="Straight Arrow Connector 10">
            <a:extLst>
              <a:ext uri="{FF2B5EF4-FFF2-40B4-BE49-F238E27FC236}">
                <a16:creationId xmlns:a16="http://schemas.microsoft.com/office/drawing/2014/main" id="{6CF0D99C-BF6F-752E-D2C6-71E138D5AD49}"/>
              </a:ext>
            </a:extLst>
          </p:cNvPr>
          <p:cNvCxnSpPr>
            <a:cxnSpLocks/>
          </p:cNvCxnSpPr>
          <p:nvPr/>
        </p:nvCxnSpPr>
        <p:spPr>
          <a:xfrm>
            <a:off x="5758883" y="1852539"/>
            <a:ext cx="0" cy="6339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5DD6456-3F21-EEE4-8152-AE4C92E7B9EB}"/>
              </a:ext>
            </a:extLst>
          </p:cNvPr>
          <p:cNvSpPr txBox="1"/>
          <p:nvPr/>
        </p:nvSpPr>
        <p:spPr>
          <a:xfrm>
            <a:off x="4563547" y="1466607"/>
            <a:ext cx="2390671" cy="379656"/>
          </a:xfrm>
          <a:prstGeom prst="rect">
            <a:avLst/>
          </a:prstGeom>
          <a:solidFill>
            <a:schemeClr val="bg1">
              <a:lumMod val="85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1867" dirty="0">
                <a:solidFill>
                  <a:srgbClr val="006579"/>
                </a:solidFill>
                <a:latin typeface="Calibri" panose="020F0502020204030204" pitchFamily="34" charset="0"/>
                <a:ea typeface="ＭＳ Ｐゴシック" panose="020B0600070205080204" pitchFamily="34" charset="-128"/>
              </a:rPr>
              <a:t>3-drug induction</a:t>
            </a:r>
          </a:p>
        </p:txBody>
      </p:sp>
      <p:cxnSp>
        <p:nvCxnSpPr>
          <p:cNvPr id="13" name="Straight Connector 12">
            <a:extLst>
              <a:ext uri="{FF2B5EF4-FFF2-40B4-BE49-F238E27FC236}">
                <a16:creationId xmlns:a16="http://schemas.microsoft.com/office/drawing/2014/main" id="{9E1E6BD1-3B48-EEFA-DE5B-BFAFBD76E3D7}"/>
              </a:ext>
            </a:extLst>
          </p:cNvPr>
          <p:cNvCxnSpPr>
            <a:cxnSpLocks/>
          </p:cNvCxnSpPr>
          <p:nvPr/>
        </p:nvCxnSpPr>
        <p:spPr>
          <a:xfrm flipV="1">
            <a:off x="4746958" y="3206187"/>
            <a:ext cx="1949463" cy="5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9B15A6-E149-9116-6A6D-7FCE17300F8B}"/>
              </a:ext>
            </a:extLst>
          </p:cNvPr>
          <p:cNvCxnSpPr>
            <a:cxnSpLocks/>
          </p:cNvCxnSpPr>
          <p:nvPr/>
        </p:nvCxnSpPr>
        <p:spPr>
          <a:xfrm>
            <a:off x="4746957" y="3206185"/>
            <a:ext cx="0" cy="160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3B3D9B-A800-C97D-D844-F99140F8F5A5}"/>
              </a:ext>
            </a:extLst>
          </p:cNvPr>
          <p:cNvCxnSpPr>
            <a:cxnSpLocks/>
          </p:cNvCxnSpPr>
          <p:nvPr/>
        </p:nvCxnSpPr>
        <p:spPr>
          <a:xfrm>
            <a:off x="6694840" y="3206185"/>
            <a:ext cx="1" cy="160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466CD3-E439-76E3-DA68-B91C5A90E72F}"/>
              </a:ext>
            </a:extLst>
          </p:cNvPr>
          <p:cNvCxnSpPr>
            <a:cxnSpLocks/>
          </p:cNvCxnSpPr>
          <p:nvPr/>
        </p:nvCxnSpPr>
        <p:spPr>
          <a:xfrm>
            <a:off x="5758884" y="2996451"/>
            <a:ext cx="1" cy="210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0D48088-B31A-33C2-E604-CC8455669AD4}"/>
              </a:ext>
            </a:extLst>
          </p:cNvPr>
          <p:cNvSpPr/>
          <p:nvPr/>
        </p:nvSpPr>
        <p:spPr>
          <a:xfrm>
            <a:off x="3570091" y="3221431"/>
            <a:ext cx="2145973" cy="1786128"/>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spTree>
    <p:extLst>
      <p:ext uri="{BB962C8B-B14F-4D97-AF65-F5344CB8AC3E}">
        <p14:creationId xmlns:p14="http://schemas.microsoft.com/office/powerpoint/2010/main" val="204911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E875-761A-F4D8-E7B4-BE9EED4761CC}"/>
              </a:ext>
            </a:extLst>
          </p:cNvPr>
          <p:cNvSpPr>
            <a:spLocks noGrp="1"/>
          </p:cNvSpPr>
          <p:nvPr>
            <p:ph type="title"/>
          </p:nvPr>
        </p:nvSpPr>
        <p:spPr/>
        <p:txBody>
          <a:bodyPr/>
          <a:lstStyle/>
          <a:p>
            <a:endParaRPr lang="en-US"/>
          </a:p>
        </p:txBody>
      </p:sp>
      <p:pic>
        <p:nvPicPr>
          <p:cNvPr id="1034" name="Picture 10" descr="David Sackett | The BMJ">
            <a:extLst>
              <a:ext uri="{FF2B5EF4-FFF2-40B4-BE49-F238E27FC236}">
                <a16:creationId xmlns:a16="http://schemas.microsoft.com/office/drawing/2014/main" id="{BD4362FE-7A14-F5F2-11D5-39B58F1E4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935" y="1341329"/>
            <a:ext cx="4435137" cy="506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5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CEE75-EABF-B5F6-9206-FFD59E4FD610}"/>
              </a:ext>
            </a:extLst>
          </p:cNvPr>
          <p:cNvSpPr>
            <a:spLocks noGrp="1"/>
          </p:cNvSpPr>
          <p:nvPr>
            <p:ph type="body" sz="quarter" idx="12"/>
          </p:nvPr>
        </p:nvSpPr>
        <p:spPr>
          <a:xfrm>
            <a:off x="9741962" y="6045036"/>
            <a:ext cx="65" cy="153888"/>
          </a:xfrm>
        </p:spPr>
        <p:txBody>
          <a:bodyPr/>
          <a:lstStyle/>
          <a:p>
            <a:endParaRPr lang="en-US"/>
          </a:p>
        </p:txBody>
      </p:sp>
      <p:sp>
        <p:nvSpPr>
          <p:cNvPr id="3" name="Title 2">
            <a:extLst>
              <a:ext uri="{FF2B5EF4-FFF2-40B4-BE49-F238E27FC236}">
                <a16:creationId xmlns:a16="http://schemas.microsoft.com/office/drawing/2014/main" id="{9366D3DD-EFC4-4003-D34F-18E3A706806D}"/>
              </a:ext>
            </a:extLst>
          </p:cNvPr>
          <p:cNvSpPr>
            <a:spLocks noGrp="1"/>
          </p:cNvSpPr>
          <p:nvPr>
            <p:ph type="title"/>
          </p:nvPr>
        </p:nvSpPr>
        <p:spPr>
          <a:xfrm>
            <a:off x="508000" y="110187"/>
            <a:ext cx="10972800" cy="787119"/>
          </a:xfrm>
        </p:spPr>
        <p:txBody>
          <a:bodyPr/>
          <a:lstStyle/>
          <a:p>
            <a:pPr algn="ctr"/>
            <a:r>
              <a:rPr lang="en-US" sz="4267" dirty="0">
                <a:latin typeface="+mj-lt"/>
              </a:rPr>
              <a:t>Randomization</a:t>
            </a:r>
          </a:p>
        </p:txBody>
      </p:sp>
      <p:cxnSp>
        <p:nvCxnSpPr>
          <p:cNvPr id="24" name="Straight Arrow Connector 316">
            <a:extLst>
              <a:ext uri="{FF2B5EF4-FFF2-40B4-BE49-F238E27FC236}">
                <a16:creationId xmlns:a16="http://schemas.microsoft.com/office/drawing/2014/main" id="{DC4E1A57-4301-5C19-83A8-139E2C791C15}"/>
              </a:ext>
            </a:extLst>
          </p:cNvPr>
          <p:cNvCxnSpPr>
            <a:cxnSpLocks noChangeShapeType="1"/>
          </p:cNvCxnSpPr>
          <p:nvPr/>
        </p:nvCxnSpPr>
        <p:spPr bwMode="auto">
          <a:xfrm flipH="1">
            <a:off x="2660126" y="4616626"/>
            <a:ext cx="15" cy="290348"/>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5" name="Straight Arrow Connector 314">
            <a:extLst>
              <a:ext uri="{FF2B5EF4-FFF2-40B4-BE49-F238E27FC236}">
                <a16:creationId xmlns:a16="http://schemas.microsoft.com/office/drawing/2014/main" id="{C8D9C22C-1526-59C7-168A-7159664FE240}"/>
              </a:ext>
            </a:extLst>
          </p:cNvPr>
          <p:cNvCxnSpPr>
            <a:cxnSpLocks noChangeShapeType="1"/>
          </p:cNvCxnSpPr>
          <p:nvPr/>
        </p:nvCxnSpPr>
        <p:spPr bwMode="auto">
          <a:xfrm>
            <a:off x="2660123" y="3501595"/>
            <a:ext cx="19" cy="73133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6" name="Straight Arrow Connector 312">
            <a:extLst>
              <a:ext uri="{FF2B5EF4-FFF2-40B4-BE49-F238E27FC236}">
                <a16:creationId xmlns:a16="http://schemas.microsoft.com/office/drawing/2014/main" id="{6B39A2BE-39F3-C386-A9E0-63AF9391884B}"/>
              </a:ext>
            </a:extLst>
          </p:cNvPr>
          <p:cNvCxnSpPr>
            <a:cxnSpLocks noChangeShapeType="1"/>
          </p:cNvCxnSpPr>
          <p:nvPr/>
        </p:nvCxnSpPr>
        <p:spPr bwMode="auto">
          <a:xfrm flipH="1">
            <a:off x="2657269" y="2260657"/>
            <a:ext cx="5729" cy="666001"/>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27" name="Text Box 2">
            <a:extLst>
              <a:ext uri="{FF2B5EF4-FFF2-40B4-BE49-F238E27FC236}">
                <a16:creationId xmlns:a16="http://schemas.microsoft.com/office/drawing/2014/main" id="{370A7D04-2947-6565-3581-5C2D9B15664A}"/>
              </a:ext>
            </a:extLst>
          </p:cNvPr>
          <p:cNvSpPr txBox="1">
            <a:spLocks noChangeArrowheads="1"/>
          </p:cNvSpPr>
          <p:nvPr/>
        </p:nvSpPr>
        <p:spPr bwMode="auto">
          <a:xfrm>
            <a:off x="1993166" y="2926658"/>
            <a:ext cx="1333935" cy="574937"/>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1</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Escalating MTX</a:t>
            </a:r>
            <a:endParaRPr lang="en-US" altLang="en-US" sz="1200" dirty="0">
              <a:solidFill>
                <a:srgbClr val="006579"/>
              </a:solidFill>
              <a:latin typeface="Calibri"/>
            </a:endParaRPr>
          </a:p>
        </p:txBody>
      </p:sp>
      <p:sp>
        <p:nvSpPr>
          <p:cNvPr id="28" name="Text Box 2">
            <a:extLst>
              <a:ext uri="{FF2B5EF4-FFF2-40B4-BE49-F238E27FC236}">
                <a16:creationId xmlns:a16="http://schemas.microsoft.com/office/drawing/2014/main" id="{7B36F684-996A-0BF4-D1EA-E8D13042B9F1}"/>
              </a:ext>
            </a:extLst>
          </p:cNvPr>
          <p:cNvSpPr txBox="1">
            <a:spLocks noChangeArrowheads="1"/>
          </p:cNvSpPr>
          <p:nvPr/>
        </p:nvSpPr>
        <p:spPr bwMode="auto">
          <a:xfrm>
            <a:off x="1993166" y="4232929"/>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Delayed</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Intensification</a:t>
            </a:r>
            <a:endParaRPr lang="en-US" altLang="en-US" sz="1200" dirty="0">
              <a:solidFill>
                <a:srgbClr val="006579"/>
              </a:solidFill>
              <a:latin typeface="Calibri"/>
            </a:endParaRPr>
          </a:p>
        </p:txBody>
      </p:sp>
      <p:sp>
        <p:nvSpPr>
          <p:cNvPr id="33" name="Text Box 2">
            <a:extLst>
              <a:ext uri="{FF2B5EF4-FFF2-40B4-BE49-F238E27FC236}">
                <a16:creationId xmlns:a16="http://schemas.microsoft.com/office/drawing/2014/main" id="{AEE6F410-6323-C1AB-D98B-F21083406FA6}"/>
              </a:ext>
            </a:extLst>
          </p:cNvPr>
          <p:cNvSpPr txBox="1">
            <a:spLocks noChangeArrowheads="1"/>
          </p:cNvSpPr>
          <p:nvPr/>
        </p:nvSpPr>
        <p:spPr bwMode="auto">
          <a:xfrm>
            <a:off x="1993166" y="1785992"/>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Standard Consolidation</a:t>
            </a:r>
            <a:endParaRPr lang="en-US" altLang="en-US" sz="1200" dirty="0">
              <a:solidFill>
                <a:srgbClr val="006579"/>
              </a:solidFill>
              <a:latin typeface="Calibri"/>
            </a:endParaRPr>
          </a:p>
        </p:txBody>
      </p:sp>
      <p:sp>
        <p:nvSpPr>
          <p:cNvPr id="39" name="TextBox 38">
            <a:extLst>
              <a:ext uri="{FF2B5EF4-FFF2-40B4-BE49-F238E27FC236}">
                <a16:creationId xmlns:a16="http://schemas.microsoft.com/office/drawing/2014/main" id="{0695D538-DEC9-B0EF-A38A-DE95A41E7B16}"/>
              </a:ext>
            </a:extLst>
          </p:cNvPr>
          <p:cNvSpPr txBox="1"/>
          <p:nvPr/>
        </p:nvSpPr>
        <p:spPr>
          <a:xfrm>
            <a:off x="1980662" y="1397001"/>
            <a:ext cx="133393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70C0"/>
                </a:solidFill>
                <a:latin typeface="Calibri" panose="020F0502020204030204" pitchFamily="34" charset="0"/>
                <a:ea typeface="ＭＳ Ｐゴシック" panose="020B0600070205080204" pitchFamily="34" charset="-128"/>
              </a:rPr>
              <a:t>Arm A</a:t>
            </a:r>
          </a:p>
        </p:txBody>
      </p:sp>
      <p:sp>
        <p:nvSpPr>
          <p:cNvPr id="49" name="TextBox 48">
            <a:extLst>
              <a:ext uri="{FF2B5EF4-FFF2-40B4-BE49-F238E27FC236}">
                <a16:creationId xmlns:a16="http://schemas.microsoft.com/office/drawing/2014/main" id="{B74486EE-9899-7B50-E541-E50525F18759}"/>
              </a:ext>
            </a:extLst>
          </p:cNvPr>
          <p:cNvSpPr txBox="1"/>
          <p:nvPr/>
        </p:nvSpPr>
        <p:spPr>
          <a:xfrm>
            <a:off x="3882247" y="1397001"/>
            <a:ext cx="1213973"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C00000"/>
                </a:solidFill>
                <a:latin typeface="Calibri" panose="020F0502020204030204" pitchFamily="34" charset="0"/>
                <a:ea typeface="ＭＳ Ｐゴシック" panose="020B0600070205080204" pitchFamily="34" charset="-128"/>
              </a:rPr>
              <a:t>Arm B</a:t>
            </a:r>
          </a:p>
        </p:txBody>
      </p:sp>
      <p:cxnSp>
        <p:nvCxnSpPr>
          <p:cNvPr id="43" name="Straight Arrow Connector 312">
            <a:extLst>
              <a:ext uri="{FF2B5EF4-FFF2-40B4-BE49-F238E27FC236}">
                <a16:creationId xmlns:a16="http://schemas.microsoft.com/office/drawing/2014/main" id="{647CF80A-070D-2D44-8CA5-67B91C8A5BEA}"/>
              </a:ext>
            </a:extLst>
          </p:cNvPr>
          <p:cNvCxnSpPr>
            <a:cxnSpLocks noChangeShapeType="1"/>
          </p:cNvCxnSpPr>
          <p:nvPr/>
        </p:nvCxnSpPr>
        <p:spPr bwMode="auto">
          <a:xfrm>
            <a:off x="4487763" y="2776049"/>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45" name="Text Box 2">
            <a:extLst>
              <a:ext uri="{FF2B5EF4-FFF2-40B4-BE49-F238E27FC236}">
                <a16:creationId xmlns:a16="http://schemas.microsoft.com/office/drawing/2014/main" id="{2B675468-F699-F5C8-16E5-65137A274661}"/>
              </a:ext>
            </a:extLst>
          </p:cNvPr>
          <p:cNvSpPr txBox="1">
            <a:spLocks noChangeArrowheads="1"/>
          </p:cNvSpPr>
          <p:nvPr/>
        </p:nvSpPr>
        <p:spPr bwMode="auto">
          <a:xfrm>
            <a:off x="3818994" y="4234709"/>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Delayed</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Intensification</a:t>
            </a:r>
            <a:endParaRPr lang="en-US" altLang="en-US" sz="1200" dirty="0">
              <a:solidFill>
                <a:srgbClr val="006579"/>
              </a:solidFill>
              <a:latin typeface="Calibri"/>
            </a:endParaRPr>
          </a:p>
        </p:txBody>
      </p:sp>
      <p:sp>
        <p:nvSpPr>
          <p:cNvPr id="46" name="Text Box 2">
            <a:extLst>
              <a:ext uri="{FF2B5EF4-FFF2-40B4-BE49-F238E27FC236}">
                <a16:creationId xmlns:a16="http://schemas.microsoft.com/office/drawing/2014/main" id="{3CD6EC2E-3F62-CD2B-E32C-4B316ADC2CEE}"/>
              </a:ext>
            </a:extLst>
          </p:cNvPr>
          <p:cNvSpPr txBox="1">
            <a:spLocks noChangeArrowheads="1"/>
          </p:cNvSpPr>
          <p:nvPr/>
        </p:nvSpPr>
        <p:spPr bwMode="auto">
          <a:xfrm>
            <a:off x="3818994" y="5630712"/>
            <a:ext cx="1333935" cy="310896"/>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Maintenance</a:t>
            </a:r>
            <a:endParaRPr lang="en-US" altLang="en-US" sz="1200" dirty="0">
              <a:solidFill>
                <a:srgbClr val="006579"/>
              </a:solidFill>
              <a:latin typeface="Calibri"/>
            </a:endParaRPr>
          </a:p>
        </p:txBody>
      </p:sp>
      <p:sp>
        <p:nvSpPr>
          <p:cNvPr id="47" name="Text Box 2">
            <a:extLst>
              <a:ext uri="{FF2B5EF4-FFF2-40B4-BE49-F238E27FC236}">
                <a16:creationId xmlns:a16="http://schemas.microsoft.com/office/drawing/2014/main" id="{A7A31449-F4D9-2D1E-E422-6951BD01EA9D}"/>
              </a:ext>
            </a:extLst>
          </p:cNvPr>
          <p:cNvSpPr txBox="1">
            <a:spLocks noChangeArrowheads="1"/>
          </p:cNvSpPr>
          <p:nvPr/>
        </p:nvSpPr>
        <p:spPr bwMode="auto">
          <a:xfrm>
            <a:off x="3822498" y="4902507"/>
            <a:ext cx="1333935" cy="538885"/>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2</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Escalating MTX</a:t>
            </a:r>
            <a:endParaRPr lang="en-US" altLang="en-US" sz="1200" dirty="0">
              <a:solidFill>
                <a:srgbClr val="006579"/>
              </a:solidFill>
              <a:latin typeface="Calibri"/>
            </a:endParaRPr>
          </a:p>
        </p:txBody>
      </p:sp>
      <p:sp>
        <p:nvSpPr>
          <p:cNvPr id="51" name="TextBox 50">
            <a:extLst>
              <a:ext uri="{FF2B5EF4-FFF2-40B4-BE49-F238E27FC236}">
                <a16:creationId xmlns:a16="http://schemas.microsoft.com/office/drawing/2014/main" id="{537A5617-96B8-046F-FDBC-DE70928D5A10}"/>
              </a:ext>
            </a:extLst>
          </p:cNvPr>
          <p:cNvSpPr txBox="1"/>
          <p:nvPr/>
        </p:nvSpPr>
        <p:spPr>
          <a:xfrm>
            <a:off x="3825450" y="3733801"/>
            <a:ext cx="1333935" cy="276999"/>
          </a:xfrm>
          <a:prstGeom prst="rect">
            <a:avLst/>
          </a:prstGeom>
          <a:solidFill>
            <a:srgbClr val="FF0000">
              <a:alpha val="50196"/>
            </a:srgbClr>
          </a:solidFill>
          <a:ln>
            <a:solidFill>
              <a:schemeClr val="accent6"/>
            </a:solidFill>
          </a:ln>
        </p:spPr>
        <p:txBody>
          <a:bodyPr wrap="square" rtlCol="0">
            <a:spAutoFit/>
          </a:bodyPr>
          <a:lstStyle/>
          <a:p>
            <a:pPr algn="ctr" defTabSz="609585" eaLnBrk="0" fontAlgn="base" hangingPunct="0">
              <a:spcBef>
                <a:spcPct val="0"/>
              </a:spcBef>
              <a:spcAft>
                <a:spcPct val="0"/>
              </a:spcAft>
            </a:pPr>
            <a:r>
              <a:rPr lang="en-US" sz="1200" b="1" dirty="0" err="1">
                <a:solidFill>
                  <a:srgbClr val="D6D6D6">
                    <a:lumMod val="25000"/>
                  </a:srgbClr>
                </a:solidFill>
                <a:latin typeface="Calibri"/>
                <a:ea typeface="ＭＳ Ｐゴシック" panose="020B0600070205080204" pitchFamily="34" charset="-128"/>
              </a:rPr>
              <a:t>Blina</a:t>
            </a:r>
            <a:r>
              <a:rPr lang="en-US" sz="1200" b="1" dirty="0">
                <a:solidFill>
                  <a:srgbClr val="D6D6D6">
                    <a:lumMod val="25000"/>
                  </a:srgbClr>
                </a:solidFill>
                <a:latin typeface="Calibri"/>
                <a:ea typeface="ＭＳ Ｐゴシック" panose="020B0600070205080204" pitchFamily="34" charset="-128"/>
              </a:rPr>
              <a:t> cycle 2</a:t>
            </a:r>
          </a:p>
        </p:txBody>
      </p:sp>
      <p:cxnSp>
        <p:nvCxnSpPr>
          <p:cNvPr id="14" name="Straight Arrow Connector 312">
            <a:extLst>
              <a:ext uri="{FF2B5EF4-FFF2-40B4-BE49-F238E27FC236}">
                <a16:creationId xmlns:a16="http://schemas.microsoft.com/office/drawing/2014/main" id="{ECEABFA9-25F1-1659-E010-1673DC18530F}"/>
              </a:ext>
            </a:extLst>
          </p:cNvPr>
          <p:cNvCxnSpPr>
            <a:cxnSpLocks noChangeShapeType="1"/>
          </p:cNvCxnSpPr>
          <p:nvPr/>
        </p:nvCxnSpPr>
        <p:spPr bwMode="auto">
          <a:xfrm>
            <a:off x="4492410" y="2108200"/>
            <a:ext cx="15" cy="346816"/>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48" name="Text Box 2">
            <a:extLst>
              <a:ext uri="{FF2B5EF4-FFF2-40B4-BE49-F238E27FC236}">
                <a16:creationId xmlns:a16="http://schemas.microsoft.com/office/drawing/2014/main" id="{89347EE6-E50E-A415-6BE7-04350727E6F0}"/>
              </a:ext>
            </a:extLst>
          </p:cNvPr>
          <p:cNvSpPr txBox="1">
            <a:spLocks noChangeArrowheads="1"/>
          </p:cNvSpPr>
          <p:nvPr/>
        </p:nvSpPr>
        <p:spPr bwMode="auto">
          <a:xfrm>
            <a:off x="3825450" y="1785992"/>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Standard Consolidation</a:t>
            </a:r>
            <a:endParaRPr lang="en-US" altLang="en-US" sz="1200" dirty="0">
              <a:solidFill>
                <a:srgbClr val="006579"/>
              </a:solidFill>
              <a:latin typeface="Calibri"/>
            </a:endParaRPr>
          </a:p>
        </p:txBody>
      </p:sp>
      <p:sp>
        <p:nvSpPr>
          <p:cNvPr id="50" name="TextBox 49">
            <a:extLst>
              <a:ext uri="{FF2B5EF4-FFF2-40B4-BE49-F238E27FC236}">
                <a16:creationId xmlns:a16="http://schemas.microsoft.com/office/drawing/2014/main" id="{1740C130-A27D-3E28-8B6A-989697BE3823}"/>
              </a:ext>
            </a:extLst>
          </p:cNvPr>
          <p:cNvSpPr txBox="1"/>
          <p:nvPr/>
        </p:nvSpPr>
        <p:spPr>
          <a:xfrm>
            <a:off x="3825450" y="2451742"/>
            <a:ext cx="1333935" cy="276999"/>
          </a:xfrm>
          <a:prstGeom prst="rect">
            <a:avLst/>
          </a:prstGeom>
          <a:solidFill>
            <a:srgbClr val="FF0000">
              <a:alpha val="50196"/>
            </a:srgbClr>
          </a:solidFill>
          <a:ln>
            <a:solidFill>
              <a:schemeClr val="accent6"/>
            </a:solidFill>
          </a:ln>
        </p:spPr>
        <p:txBody>
          <a:bodyPr wrap="square" rtlCol="0">
            <a:spAutoFit/>
          </a:bodyPr>
          <a:lstStyle/>
          <a:p>
            <a:pPr algn="ctr" defTabSz="609585" eaLnBrk="0" fontAlgn="base" hangingPunct="0">
              <a:spcBef>
                <a:spcPct val="0"/>
              </a:spcBef>
              <a:spcAft>
                <a:spcPct val="0"/>
              </a:spcAft>
            </a:pPr>
            <a:r>
              <a:rPr lang="en-US" sz="1200" b="1" dirty="0" err="1">
                <a:solidFill>
                  <a:srgbClr val="D6D6D6">
                    <a:lumMod val="25000"/>
                  </a:srgbClr>
                </a:solidFill>
                <a:latin typeface="Calibri"/>
                <a:ea typeface="ＭＳ Ｐゴシック" panose="020B0600070205080204" pitchFamily="34" charset="-128"/>
              </a:rPr>
              <a:t>Blina</a:t>
            </a:r>
            <a:r>
              <a:rPr lang="en-US" sz="1200" b="1" dirty="0">
                <a:solidFill>
                  <a:srgbClr val="D6D6D6">
                    <a:lumMod val="25000"/>
                  </a:srgbClr>
                </a:solidFill>
                <a:latin typeface="Calibri"/>
                <a:ea typeface="ＭＳ Ｐゴシック" panose="020B0600070205080204" pitchFamily="34" charset="-128"/>
              </a:rPr>
              <a:t> cycle 1</a:t>
            </a:r>
          </a:p>
        </p:txBody>
      </p:sp>
      <p:sp>
        <p:nvSpPr>
          <p:cNvPr id="4" name="TextBox 3">
            <a:extLst>
              <a:ext uri="{FF2B5EF4-FFF2-40B4-BE49-F238E27FC236}">
                <a16:creationId xmlns:a16="http://schemas.microsoft.com/office/drawing/2014/main" id="{01F43AAC-7652-3B87-1B75-C61F5CC954BB}"/>
              </a:ext>
            </a:extLst>
          </p:cNvPr>
          <p:cNvSpPr txBox="1"/>
          <p:nvPr/>
        </p:nvSpPr>
        <p:spPr>
          <a:xfrm>
            <a:off x="3318989" y="5960328"/>
            <a:ext cx="5911708" cy="666977"/>
          </a:xfrm>
          <a:prstGeom prst="rect">
            <a:avLst/>
          </a:prstGeom>
          <a:noFill/>
          <a:ln>
            <a:noFill/>
          </a:ln>
        </p:spPr>
        <p:txBody>
          <a:bodyPr wrap="square" rtlCol="0">
            <a:spAutoFit/>
          </a:bodyPr>
          <a:lstStyle/>
          <a:p>
            <a:pPr algn="ctr" defTabSz="609585" eaLnBrk="0" fontAlgn="base" hangingPunct="0">
              <a:spcBef>
                <a:spcPct val="0"/>
              </a:spcBef>
              <a:spcAft>
                <a:spcPct val="0"/>
              </a:spcAft>
            </a:pPr>
            <a:r>
              <a:rPr lang="en-US" sz="1867" b="1" u="sng" dirty="0">
                <a:solidFill>
                  <a:srgbClr val="000000"/>
                </a:solidFill>
                <a:latin typeface="Calibri" panose="020F0502020204030204" pitchFamily="34" charset="0"/>
                <a:ea typeface="ＭＳ Ｐゴシック" panose="020B0600070205080204" pitchFamily="34" charset="-128"/>
              </a:rPr>
              <a:t>Blinatumomab cycle</a:t>
            </a:r>
          </a:p>
          <a:p>
            <a:pPr algn="ctr" defTabSz="609585" eaLnBrk="0" fontAlgn="base" hangingPunct="0">
              <a:spcBef>
                <a:spcPct val="0"/>
              </a:spcBef>
              <a:spcAft>
                <a:spcPct val="0"/>
              </a:spcAft>
            </a:pPr>
            <a:r>
              <a:rPr lang="en-US" sz="1867" dirty="0">
                <a:solidFill>
                  <a:srgbClr val="000000"/>
                </a:solidFill>
                <a:latin typeface="Calibri" panose="020F0502020204030204" pitchFamily="34" charset="0"/>
                <a:ea typeface="ＭＳ Ｐゴシック" panose="020B0600070205080204" pitchFamily="34" charset="-128"/>
              </a:rPr>
              <a:t>15mcg/m</a:t>
            </a:r>
            <a:r>
              <a:rPr lang="en-US" sz="1867" baseline="30000" dirty="0">
                <a:solidFill>
                  <a:srgbClr val="000000"/>
                </a:solidFill>
                <a:latin typeface="Calibri" panose="020F0502020204030204" pitchFamily="34" charset="0"/>
                <a:ea typeface="ＭＳ Ｐゴシック" panose="020B0600070205080204" pitchFamily="34" charset="-128"/>
              </a:rPr>
              <a:t>2</a:t>
            </a:r>
            <a:r>
              <a:rPr lang="en-US" sz="1867" dirty="0">
                <a:solidFill>
                  <a:srgbClr val="000000"/>
                </a:solidFill>
                <a:latin typeface="Calibri" panose="020F0502020204030204" pitchFamily="34" charset="0"/>
                <a:ea typeface="ＭＳ Ｐゴシック" panose="020B0600070205080204" pitchFamily="34" charset="-128"/>
              </a:rPr>
              <a:t>/day x 28 days via continuous IV infusion</a:t>
            </a:r>
          </a:p>
        </p:txBody>
      </p:sp>
      <p:sp>
        <p:nvSpPr>
          <p:cNvPr id="5" name="TextBox 4">
            <a:extLst>
              <a:ext uri="{FF2B5EF4-FFF2-40B4-BE49-F238E27FC236}">
                <a16:creationId xmlns:a16="http://schemas.microsoft.com/office/drawing/2014/main" id="{7B8214F9-A347-3A8A-D901-705ED2EBB7FD}"/>
              </a:ext>
            </a:extLst>
          </p:cNvPr>
          <p:cNvSpPr txBox="1"/>
          <p:nvPr/>
        </p:nvSpPr>
        <p:spPr>
          <a:xfrm>
            <a:off x="6772022" y="1397001"/>
            <a:ext cx="1328148"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70C0"/>
                </a:solidFill>
                <a:latin typeface="Calibri" panose="020F0502020204030204" pitchFamily="34" charset="0"/>
                <a:ea typeface="ＭＳ Ｐゴシック" panose="020B0600070205080204" pitchFamily="34" charset="-128"/>
              </a:rPr>
              <a:t>Arm C</a:t>
            </a:r>
          </a:p>
        </p:txBody>
      </p:sp>
      <p:sp>
        <p:nvSpPr>
          <p:cNvPr id="6" name="TextBox 5">
            <a:extLst>
              <a:ext uri="{FF2B5EF4-FFF2-40B4-BE49-F238E27FC236}">
                <a16:creationId xmlns:a16="http://schemas.microsoft.com/office/drawing/2014/main" id="{366EC24F-5575-622D-0BB0-526A4281215F}"/>
              </a:ext>
            </a:extLst>
          </p:cNvPr>
          <p:cNvSpPr txBox="1"/>
          <p:nvPr/>
        </p:nvSpPr>
        <p:spPr>
          <a:xfrm>
            <a:off x="8637467" y="1397001"/>
            <a:ext cx="133385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C00000"/>
                </a:solidFill>
                <a:latin typeface="Calibri" panose="020F0502020204030204" pitchFamily="34" charset="0"/>
                <a:ea typeface="ＭＳ Ｐゴシック" panose="020B0600070205080204" pitchFamily="34" charset="-128"/>
              </a:rPr>
              <a:t>Arm D</a:t>
            </a:r>
          </a:p>
        </p:txBody>
      </p:sp>
      <p:sp>
        <p:nvSpPr>
          <p:cNvPr id="59" name="TextBox 58">
            <a:extLst>
              <a:ext uri="{FF2B5EF4-FFF2-40B4-BE49-F238E27FC236}">
                <a16:creationId xmlns:a16="http://schemas.microsoft.com/office/drawing/2014/main" id="{5BDFDF3F-E9A0-DAD3-71BF-D24968139EE3}"/>
              </a:ext>
            </a:extLst>
          </p:cNvPr>
          <p:cNvSpPr txBox="1"/>
          <p:nvPr/>
        </p:nvSpPr>
        <p:spPr>
          <a:xfrm>
            <a:off x="2888592" y="968943"/>
            <a:ext cx="1219181" cy="461665"/>
          </a:xfrm>
          <a:prstGeom prst="rect">
            <a:avLst/>
          </a:prstGeom>
          <a:solidFill>
            <a:schemeClr val="accent2">
              <a:lumMod val="40000"/>
              <a:lumOff val="60000"/>
            </a:schemeClr>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SR-AVG</a:t>
            </a:r>
          </a:p>
        </p:txBody>
      </p:sp>
      <p:sp>
        <p:nvSpPr>
          <p:cNvPr id="60" name="TextBox 59">
            <a:extLst>
              <a:ext uri="{FF2B5EF4-FFF2-40B4-BE49-F238E27FC236}">
                <a16:creationId xmlns:a16="http://schemas.microsoft.com/office/drawing/2014/main" id="{B93EEEBE-6841-7964-B982-EA353F41DFAF}"/>
              </a:ext>
            </a:extLst>
          </p:cNvPr>
          <p:cNvSpPr txBox="1"/>
          <p:nvPr/>
        </p:nvSpPr>
        <p:spPr>
          <a:xfrm>
            <a:off x="7644131" y="975122"/>
            <a:ext cx="1333859" cy="461665"/>
          </a:xfrm>
          <a:prstGeom prst="rect">
            <a:avLst/>
          </a:prstGeom>
          <a:solidFill>
            <a:srgbClr val="FFC000"/>
          </a:solidFill>
          <a:ln>
            <a:solidFill>
              <a:schemeClr val="bg1">
                <a:lumMod val="50000"/>
              </a:schemeClr>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SR-High</a:t>
            </a:r>
          </a:p>
        </p:txBody>
      </p:sp>
      <p:sp>
        <p:nvSpPr>
          <p:cNvPr id="64" name="Text Box 2">
            <a:extLst>
              <a:ext uri="{FF2B5EF4-FFF2-40B4-BE49-F238E27FC236}">
                <a16:creationId xmlns:a16="http://schemas.microsoft.com/office/drawing/2014/main" id="{B4221D8B-962F-F5E6-E00F-850242C1CA88}"/>
              </a:ext>
            </a:extLst>
          </p:cNvPr>
          <p:cNvSpPr txBox="1">
            <a:spLocks noChangeArrowheads="1"/>
          </p:cNvSpPr>
          <p:nvPr/>
        </p:nvSpPr>
        <p:spPr bwMode="auto">
          <a:xfrm>
            <a:off x="3825450" y="2950604"/>
            <a:ext cx="1333935" cy="574937"/>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1</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Escalating MTX</a:t>
            </a:r>
            <a:endParaRPr lang="en-US" altLang="en-US" sz="1200" dirty="0">
              <a:solidFill>
                <a:srgbClr val="006579"/>
              </a:solidFill>
              <a:latin typeface="Calibri"/>
            </a:endParaRPr>
          </a:p>
        </p:txBody>
      </p:sp>
      <p:cxnSp>
        <p:nvCxnSpPr>
          <p:cNvPr id="65" name="Straight Arrow Connector 312">
            <a:extLst>
              <a:ext uri="{FF2B5EF4-FFF2-40B4-BE49-F238E27FC236}">
                <a16:creationId xmlns:a16="http://schemas.microsoft.com/office/drawing/2014/main" id="{392947BC-DE7C-E21F-D113-433B9575A065}"/>
              </a:ext>
            </a:extLst>
          </p:cNvPr>
          <p:cNvCxnSpPr>
            <a:cxnSpLocks noChangeShapeType="1"/>
          </p:cNvCxnSpPr>
          <p:nvPr/>
        </p:nvCxnSpPr>
        <p:spPr bwMode="auto">
          <a:xfrm>
            <a:off x="4492410" y="3541463"/>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6" name="Straight Arrow Connector 312">
            <a:extLst>
              <a:ext uri="{FF2B5EF4-FFF2-40B4-BE49-F238E27FC236}">
                <a16:creationId xmlns:a16="http://schemas.microsoft.com/office/drawing/2014/main" id="{F71B4989-0BD4-95EE-7008-81CA9D42ABF2}"/>
              </a:ext>
            </a:extLst>
          </p:cNvPr>
          <p:cNvCxnSpPr>
            <a:cxnSpLocks noChangeShapeType="1"/>
          </p:cNvCxnSpPr>
          <p:nvPr/>
        </p:nvCxnSpPr>
        <p:spPr bwMode="auto">
          <a:xfrm>
            <a:off x="4485962" y="4051829"/>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7" name="Straight Arrow Connector 312">
            <a:extLst>
              <a:ext uri="{FF2B5EF4-FFF2-40B4-BE49-F238E27FC236}">
                <a16:creationId xmlns:a16="http://schemas.microsoft.com/office/drawing/2014/main" id="{31DC6624-1211-99C9-0673-D759D3EDA8EA}"/>
              </a:ext>
            </a:extLst>
          </p:cNvPr>
          <p:cNvCxnSpPr>
            <a:cxnSpLocks noChangeShapeType="1"/>
          </p:cNvCxnSpPr>
          <p:nvPr/>
        </p:nvCxnSpPr>
        <p:spPr bwMode="auto">
          <a:xfrm>
            <a:off x="4485961" y="4719627"/>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8" name="Straight Arrow Connector 312">
            <a:extLst>
              <a:ext uri="{FF2B5EF4-FFF2-40B4-BE49-F238E27FC236}">
                <a16:creationId xmlns:a16="http://schemas.microsoft.com/office/drawing/2014/main" id="{7C89A433-CD38-5FB3-A805-8D9527A6E080}"/>
              </a:ext>
            </a:extLst>
          </p:cNvPr>
          <p:cNvCxnSpPr>
            <a:cxnSpLocks noChangeShapeType="1"/>
          </p:cNvCxnSpPr>
          <p:nvPr/>
        </p:nvCxnSpPr>
        <p:spPr bwMode="auto">
          <a:xfrm>
            <a:off x="4483734" y="5447832"/>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72" name="Text Box 2">
            <a:extLst>
              <a:ext uri="{FF2B5EF4-FFF2-40B4-BE49-F238E27FC236}">
                <a16:creationId xmlns:a16="http://schemas.microsoft.com/office/drawing/2014/main" id="{263909E8-0EC5-641C-3574-9FDC373FDC35}"/>
              </a:ext>
            </a:extLst>
          </p:cNvPr>
          <p:cNvSpPr txBox="1">
            <a:spLocks noChangeArrowheads="1"/>
          </p:cNvSpPr>
          <p:nvPr/>
        </p:nvSpPr>
        <p:spPr bwMode="auto">
          <a:xfrm>
            <a:off x="1993166" y="4908895"/>
            <a:ext cx="1333935" cy="538885"/>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2</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Escalating MTX</a:t>
            </a:r>
            <a:endParaRPr lang="en-US" altLang="en-US" sz="1200" dirty="0">
              <a:solidFill>
                <a:srgbClr val="006579"/>
              </a:solidFill>
              <a:latin typeface="Calibri"/>
            </a:endParaRPr>
          </a:p>
        </p:txBody>
      </p:sp>
      <p:sp>
        <p:nvSpPr>
          <p:cNvPr id="73" name="Text Box 2">
            <a:extLst>
              <a:ext uri="{FF2B5EF4-FFF2-40B4-BE49-F238E27FC236}">
                <a16:creationId xmlns:a16="http://schemas.microsoft.com/office/drawing/2014/main" id="{8C13B1FA-339B-2512-A98D-F175ECB76980}"/>
              </a:ext>
            </a:extLst>
          </p:cNvPr>
          <p:cNvSpPr txBox="1">
            <a:spLocks noChangeArrowheads="1"/>
          </p:cNvSpPr>
          <p:nvPr/>
        </p:nvSpPr>
        <p:spPr bwMode="auto">
          <a:xfrm>
            <a:off x="1993166" y="5630712"/>
            <a:ext cx="1333935" cy="310896"/>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Maintenance</a:t>
            </a:r>
            <a:endParaRPr lang="en-US" altLang="en-US" sz="1200" dirty="0">
              <a:solidFill>
                <a:srgbClr val="006579"/>
              </a:solidFill>
              <a:latin typeface="Calibri"/>
            </a:endParaRPr>
          </a:p>
        </p:txBody>
      </p:sp>
      <p:cxnSp>
        <p:nvCxnSpPr>
          <p:cNvPr id="74" name="Straight Arrow Connector 312">
            <a:extLst>
              <a:ext uri="{FF2B5EF4-FFF2-40B4-BE49-F238E27FC236}">
                <a16:creationId xmlns:a16="http://schemas.microsoft.com/office/drawing/2014/main" id="{1941A220-5F60-47DA-102E-6E8074B56114}"/>
              </a:ext>
            </a:extLst>
          </p:cNvPr>
          <p:cNvCxnSpPr>
            <a:cxnSpLocks noChangeShapeType="1"/>
          </p:cNvCxnSpPr>
          <p:nvPr/>
        </p:nvCxnSpPr>
        <p:spPr bwMode="auto">
          <a:xfrm>
            <a:off x="2660126" y="5447832"/>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75" name="Straight Arrow Connector 316">
            <a:extLst>
              <a:ext uri="{FF2B5EF4-FFF2-40B4-BE49-F238E27FC236}">
                <a16:creationId xmlns:a16="http://schemas.microsoft.com/office/drawing/2014/main" id="{6C3A5AFA-6D05-58AA-B8B3-C9028CA47F5C}"/>
              </a:ext>
            </a:extLst>
          </p:cNvPr>
          <p:cNvCxnSpPr>
            <a:cxnSpLocks noChangeShapeType="1"/>
          </p:cNvCxnSpPr>
          <p:nvPr/>
        </p:nvCxnSpPr>
        <p:spPr bwMode="auto">
          <a:xfrm flipH="1">
            <a:off x="7472143" y="4618885"/>
            <a:ext cx="15" cy="290348"/>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76" name="Straight Arrow Connector 314">
            <a:extLst>
              <a:ext uri="{FF2B5EF4-FFF2-40B4-BE49-F238E27FC236}">
                <a16:creationId xmlns:a16="http://schemas.microsoft.com/office/drawing/2014/main" id="{B65A2B94-FE5B-94F9-ED3F-0F0C08F26FE7}"/>
              </a:ext>
            </a:extLst>
          </p:cNvPr>
          <p:cNvCxnSpPr>
            <a:cxnSpLocks noChangeShapeType="1"/>
          </p:cNvCxnSpPr>
          <p:nvPr/>
        </p:nvCxnSpPr>
        <p:spPr bwMode="auto">
          <a:xfrm>
            <a:off x="7472140" y="3503854"/>
            <a:ext cx="19" cy="73133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77" name="Straight Arrow Connector 312">
            <a:extLst>
              <a:ext uri="{FF2B5EF4-FFF2-40B4-BE49-F238E27FC236}">
                <a16:creationId xmlns:a16="http://schemas.microsoft.com/office/drawing/2014/main" id="{85831AE5-70A2-BE43-4753-155482A5469F}"/>
              </a:ext>
            </a:extLst>
          </p:cNvPr>
          <p:cNvCxnSpPr>
            <a:cxnSpLocks noChangeShapeType="1"/>
          </p:cNvCxnSpPr>
          <p:nvPr/>
        </p:nvCxnSpPr>
        <p:spPr bwMode="auto">
          <a:xfrm flipH="1">
            <a:off x="7469286" y="2262916"/>
            <a:ext cx="5729" cy="666001"/>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78" name="Text Box 2">
            <a:extLst>
              <a:ext uri="{FF2B5EF4-FFF2-40B4-BE49-F238E27FC236}">
                <a16:creationId xmlns:a16="http://schemas.microsoft.com/office/drawing/2014/main" id="{F9A18319-9A4C-A273-638C-ACC933DACBB6}"/>
              </a:ext>
            </a:extLst>
          </p:cNvPr>
          <p:cNvSpPr txBox="1">
            <a:spLocks noChangeArrowheads="1"/>
          </p:cNvSpPr>
          <p:nvPr/>
        </p:nvSpPr>
        <p:spPr bwMode="auto">
          <a:xfrm>
            <a:off x="6805183" y="2928917"/>
            <a:ext cx="1333935" cy="574937"/>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1</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High dose MTX</a:t>
            </a:r>
            <a:endParaRPr lang="en-US" altLang="en-US" sz="1200" dirty="0">
              <a:solidFill>
                <a:srgbClr val="006579"/>
              </a:solidFill>
              <a:latin typeface="Calibri"/>
            </a:endParaRPr>
          </a:p>
        </p:txBody>
      </p:sp>
      <p:sp>
        <p:nvSpPr>
          <p:cNvPr id="79" name="Text Box 2">
            <a:extLst>
              <a:ext uri="{FF2B5EF4-FFF2-40B4-BE49-F238E27FC236}">
                <a16:creationId xmlns:a16="http://schemas.microsoft.com/office/drawing/2014/main" id="{681E24B1-2ADF-B511-83AE-B71345D0AC55}"/>
              </a:ext>
            </a:extLst>
          </p:cNvPr>
          <p:cNvSpPr txBox="1">
            <a:spLocks noChangeArrowheads="1"/>
          </p:cNvSpPr>
          <p:nvPr/>
        </p:nvSpPr>
        <p:spPr bwMode="auto">
          <a:xfrm>
            <a:off x="6805183" y="4235188"/>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Delayed</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Intensification</a:t>
            </a:r>
            <a:endParaRPr lang="en-US" altLang="en-US" sz="1200" dirty="0">
              <a:solidFill>
                <a:srgbClr val="006579"/>
              </a:solidFill>
              <a:latin typeface="Calibri"/>
            </a:endParaRPr>
          </a:p>
        </p:txBody>
      </p:sp>
      <p:sp>
        <p:nvSpPr>
          <p:cNvPr id="80" name="Text Box 2">
            <a:extLst>
              <a:ext uri="{FF2B5EF4-FFF2-40B4-BE49-F238E27FC236}">
                <a16:creationId xmlns:a16="http://schemas.microsoft.com/office/drawing/2014/main" id="{BA12171C-0473-51B2-24A1-F8ABB325F4EA}"/>
              </a:ext>
            </a:extLst>
          </p:cNvPr>
          <p:cNvSpPr txBox="1">
            <a:spLocks noChangeArrowheads="1"/>
          </p:cNvSpPr>
          <p:nvPr/>
        </p:nvSpPr>
        <p:spPr bwMode="auto">
          <a:xfrm>
            <a:off x="6805183" y="1788251"/>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Intensive </a:t>
            </a:r>
            <a:r>
              <a:rPr lang="en-US" altLang="en-US" sz="1200" b="1" dirty="0" err="1">
                <a:solidFill>
                  <a:srgbClr val="006579"/>
                </a:solidFill>
                <a:latin typeface="Calibri"/>
                <a:ea typeface="ÇlÇr ñæí©" charset="-128"/>
              </a:rPr>
              <a:t>mBFM</a:t>
            </a:r>
            <a:r>
              <a:rPr lang="en-US" altLang="en-US" sz="1200" b="1" dirty="0">
                <a:solidFill>
                  <a:srgbClr val="006579"/>
                </a:solidFill>
                <a:latin typeface="Calibri"/>
                <a:ea typeface="ÇlÇr ñæí©" charset="-128"/>
              </a:rPr>
              <a:t> Consolidation</a:t>
            </a:r>
            <a:endParaRPr lang="en-US" altLang="en-US" sz="1200" dirty="0">
              <a:solidFill>
                <a:srgbClr val="006579"/>
              </a:solidFill>
              <a:latin typeface="Calibri"/>
            </a:endParaRPr>
          </a:p>
        </p:txBody>
      </p:sp>
      <p:cxnSp>
        <p:nvCxnSpPr>
          <p:cNvPr id="81" name="Straight Arrow Connector 312">
            <a:extLst>
              <a:ext uri="{FF2B5EF4-FFF2-40B4-BE49-F238E27FC236}">
                <a16:creationId xmlns:a16="http://schemas.microsoft.com/office/drawing/2014/main" id="{34793CFF-23A9-13F0-4A40-5C95EAFE505A}"/>
              </a:ext>
            </a:extLst>
          </p:cNvPr>
          <p:cNvCxnSpPr>
            <a:cxnSpLocks noChangeShapeType="1"/>
          </p:cNvCxnSpPr>
          <p:nvPr/>
        </p:nvCxnSpPr>
        <p:spPr bwMode="auto">
          <a:xfrm>
            <a:off x="9299781" y="2778308"/>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82" name="Text Box 2">
            <a:extLst>
              <a:ext uri="{FF2B5EF4-FFF2-40B4-BE49-F238E27FC236}">
                <a16:creationId xmlns:a16="http://schemas.microsoft.com/office/drawing/2014/main" id="{C900883F-ECA8-3E16-4BF7-025F2B0D60D3}"/>
              </a:ext>
            </a:extLst>
          </p:cNvPr>
          <p:cNvSpPr txBox="1">
            <a:spLocks noChangeArrowheads="1"/>
          </p:cNvSpPr>
          <p:nvPr/>
        </p:nvSpPr>
        <p:spPr bwMode="auto">
          <a:xfrm>
            <a:off x="8631011" y="4236968"/>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Delayed</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Intensification</a:t>
            </a:r>
            <a:endParaRPr lang="en-US" altLang="en-US" sz="1200" dirty="0">
              <a:solidFill>
                <a:srgbClr val="006579"/>
              </a:solidFill>
              <a:latin typeface="Calibri"/>
            </a:endParaRPr>
          </a:p>
        </p:txBody>
      </p:sp>
      <p:sp>
        <p:nvSpPr>
          <p:cNvPr id="83" name="Text Box 2">
            <a:extLst>
              <a:ext uri="{FF2B5EF4-FFF2-40B4-BE49-F238E27FC236}">
                <a16:creationId xmlns:a16="http://schemas.microsoft.com/office/drawing/2014/main" id="{532B39C7-F696-5C44-EB6E-2577D559E963}"/>
              </a:ext>
            </a:extLst>
          </p:cNvPr>
          <p:cNvSpPr txBox="1">
            <a:spLocks noChangeArrowheads="1"/>
          </p:cNvSpPr>
          <p:nvPr/>
        </p:nvSpPr>
        <p:spPr bwMode="auto">
          <a:xfrm>
            <a:off x="8631011" y="5630712"/>
            <a:ext cx="1333935" cy="310896"/>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Maintenance</a:t>
            </a:r>
            <a:endParaRPr lang="en-US" altLang="en-US" sz="1200" dirty="0">
              <a:solidFill>
                <a:srgbClr val="006579"/>
              </a:solidFill>
              <a:latin typeface="Calibri"/>
            </a:endParaRPr>
          </a:p>
        </p:txBody>
      </p:sp>
      <p:sp>
        <p:nvSpPr>
          <p:cNvPr id="84" name="Text Box 2">
            <a:extLst>
              <a:ext uri="{FF2B5EF4-FFF2-40B4-BE49-F238E27FC236}">
                <a16:creationId xmlns:a16="http://schemas.microsoft.com/office/drawing/2014/main" id="{F68E80A2-D24C-C950-3902-891D7EC321E0}"/>
              </a:ext>
            </a:extLst>
          </p:cNvPr>
          <p:cNvSpPr txBox="1">
            <a:spLocks noChangeArrowheads="1"/>
          </p:cNvSpPr>
          <p:nvPr/>
        </p:nvSpPr>
        <p:spPr bwMode="auto">
          <a:xfrm>
            <a:off x="8634515" y="4904766"/>
            <a:ext cx="1333935" cy="538885"/>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2</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Capizzi MTX</a:t>
            </a:r>
            <a:endParaRPr lang="en-US" altLang="en-US" sz="1200" dirty="0">
              <a:solidFill>
                <a:srgbClr val="006579"/>
              </a:solidFill>
              <a:latin typeface="Calibri"/>
            </a:endParaRPr>
          </a:p>
        </p:txBody>
      </p:sp>
      <p:sp>
        <p:nvSpPr>
          <p:cNvPr id="85" name="TextBox 84">
            <a:extLst>
              <a:ext uri="{FF2B5EF4-FFF2-40B4-BE49-F238E27FC236}">
                <a16:creationId xmlns:a16="http://schemas.microsoft.com/office/drawing/2014/main" id="{6C75CD12-4F25-0CC5-0135-B98D3F8A67A4}"/>
              </a:ext>
            </a:extLst>
          </p:cNvPr>
          <p:cNvSpPr txBox="1"/>
          <p:nvPr/>
        </p:nvSpPr>
        <p:spPr>
          <a:xfrm>
            <a:off x="8637467" y="3736059"/>
            <a:ext cx="1333935" cy="276999"/>
          </a:xfrm>
          <a:prstGeom prst="rect">
            <a:avLst/>
          </a:prstGeom>
          <a:solidFill>
            <a:srgbClr val="FF0000">
              <a:alpha val="50196"/>
            </a:srgbClr>
          </a:solidFill>
          <a:ln>
            <a:solidFill>
              <a:schemeClr val="accent6"/>
            </a:solidFill>
          </a:ln>
        </p:spPr>
        <p:txBody>
          <a:bodyPr wrap="square" rtlCol="0">
            <a:spAutoFit/>
          </a:bodyPr>
          <a:lstStyle/>
          <a:p>
            <a:pPr algn="ctr" defTabSz="609585" eaLnBrk="0" fontAlgn="base" hangingPunct="0">
              <a:spcBef>
                <a:spcPct val="0"/>
              </a:spcBef>
              <a:spcAft>
                <a:spcPct val="0"/>
              </a:spcAft>
            </a:pPr>
            <a:r>
              <a:rPr lang="en-US" sz="1200" b="1" dirty="0" err="1">
                <a:solidFill>
                  <a:srgbClr val="D6D6D6">
                    <a:lumMod val="25000"/>
                  </a:srgbClr>
                </a:solidFill>
                <a:latin typeface="Calibri"/>
                <a:ea typeface="ＭＳ Ｐゴシック" panose="020B0600070205080204" pitchFamily="34" charset="-128"/>
              </a:rPr>
              <a:t>Blina</a:t>
            </a:r>
            <a:r>
              <a:rPr lang="en-US" sz="1200" b="1" dirty="0">
                <a:solidFill>
                  <a:srgbClr val="D6D6D6">
                    <a:lumMod val="25000"/>
                  </a:srgbClr>
                </a:solidFill>
                <a:latin typeface="Calibri"/>
                <a:ea typeface="ＭＳ Ｐゴシック" panose="020B0600070205080204" pitchFamily="34" charset="-128"/>
              </a:rPr>
              <a:t> cycle 2</a:t>
            </a:r>
          </a:p>
        </p:txBody>
      </p:sp>
      <p:cxnSp>
        <p:nvCxnSpPr>
          <p:cNvPr id="86" name="Straight Arrow Connector 312">
            <a:extLst>
              <a:ext uri="{FF2B5EF4-FFF2-40B4-BE49-F238E27FC236}">
                <a16:creationId xmlns:a16="http://schemas.microsoft.com/office/drawing/2014/main" id="{CFF26BC2-5EC9-5B9C-5B90-FC259305987D}"/>
              </a:ext>
            </a:extLst>
          </p:cNvPr>
          <p:cNvCxnSpPr>
            <a:cxnSpLocks noChangeShapeType="1"/>
          </p:cNvCxnSpPr>
          <p:nvPr/>
        </p:nvCxnSpPr>
        <p:spPr bwMode="auto">
          <a:xfrm>
            <a:off x="9304427" y="2110459"/>
            <a:ext cx="15" cy="346816"/>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87" name="Text Box 2">
            <a:extLst>
              <a:ext uri="{FF2B5EF4-FFF2-40B4-BE49-F238E27FC236}">
                <a16:creationId xmlns:a16="http://schemas.microsoft.com/office/drawing/2014/main" id="{4FB57509-1ACC-8B3E-23E6-57440313C429}"/>
              </a:ext>
            </a:extLst>
          </p:cNvPr>
          <p:cNvSpPr txBox="1">
            <a:spLocks noChangeArrowheads="1"/>
          </p:cNvSpPr>
          <p:nvPr/>
        </p:nvSpPr>
        <p:spPr bwMode="auto">
          <a:xfrm>
            <a:off x="8637467" y="1788251"/>
            <a:ext cx="1333935" cy="474664"/>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Intensive </a:t>
            </a:r>
            <a:r>
              <a:rPr lang="en-US" altLang="en-US" sz="1200" b="1" dirty="0" err="1">
                <a:solidFill>
                  <a:srgbClr val="006579"/>
                </a:solidFill>
                <a:latin typeface="Calibri"/>
                <a:ea typeface="ÇlÇr ñæí©" charset="-128"/>
              </a:rPr>
              <a:t>mBFM</a:t>
            </a:r>
            <a:r>
              <a:rPr lang="en-US" altLang="en-US" sz="1200" b="1" dirty="0">
                <a:solidFill>
                  <a:srgbClr val="006579"/>
                </a:solidFill>
                <a:latin typeface="Calibri"/>
                <a:ea typeface="ÇlÇr ñæí©" charset="-128"/>
              </a:rPr>
              <a:t> Consolidation</a:t>
            </a:r>
            <a:endParaRPr lang="en-US" altLang="en-US" sz="1200" dirty="0">
              <a:solidFill>
                <a:srgbClr val="006579"/>
              </a:solidFill>
              <a:latin typeface="Calibri"/>
            </a:endParaRPr>
          </a:p>
        </p:txBody>
      </p:sp>
      <p:sp>
        <p:nvSpPr>
          <p:cNvPr id="88" name="TextBox 87">
            <a:extLst>
              <a:ext uri="{FF2B5EF4-FFF2-40B4-BE49-F238E27FC236}">
                <a16:creationId xmlns:a16="http://schemas.microsoft.com/office/drawing/2014/main" id="{D7632D28-415A-B16C-72B8-B2C7E7983148}"/>
              </a:ext>
            </a:extLst>
          </p:cNvPr>
          <p:cNvSpPr txBox="1"/>
          <p:nvPr/>
        </p:nvSpPr>
        <p:spPr>
          <a:xfrm>
            <a:off x="8637467" y="2454001"/>
            <a:ext cx="1333935" cy="276999"/>
          </a:xfrm>
          <a:prstGeom prst="rect">
            <a:avLst/>
          </a:prstGeom>
          <a:solidFill>
            <a:srgbClr val="FF0000">
              <a:alpha val="50196"/>
            </a:srgbClr>
          </a:solidFill>
          <a:ln>
            <a:solidFill>
              <a:schemeClr val="accent6"/>
            </a:solidFill>
          </a:ln>
        </p:spPr>
        <p:txBody>
          <a:bodyPr wrap="square" rtlCol="0">
            <a:spAutoFit/>
          </a:bodyPr>
          <a:lstStyle/>
          <a:p>
            <a:pPr algn="ctr" defTabSz="609585" eaLnBrk="0" fontAlgn="base" hangingPunct="0">
              <a:spcBef>
                <a:spcPct val="0"/>
              </a:spcBef>
              <a:spcAft>
                <a:spcPct val="0"/>
              </a:spcAft>
            </a:pPr>
            <a:r>
              <a:rPr lang="en-US" sz="1200" b="1" dirty="0" err="1">
                <a:solidFill>
                  <a:srgbClr val="D6D6D6">
                    <a:lumMod val="25000"/>
                  </a:srgbClr>
                </a:solidFill>
                <a:latin typeface="Calibri"/>
                <a:ea typeface="ＭＳ Ｐゴシック" panose="020B0600070205080204" pitchFamily="34" charset="-128"/>
              </a:rPr>
              <a:t>Blina</a:t>
            </a:r>
            <a:r>
              <a:rPr lang="en-US" sz="1200" b="1" dirty="0">
                <a:solidFill>
                  <a:srgbClr val="D6D6D6">
                    <a:lumMod val="25000"/>
                  </a:srgbClr>
                </a:solidFill>
                <a:latin typeface="Calibri"/>
                <a:ea typeface="ＭＳ Ｐゴシック" panose="020B0600070205080204" pitchFamily="34" charset="-128"/>
              </a:rPr>
              <a:t> cycle 1</a:t>
            </a:r>
          </a:p>
        </p:txBody>
      </p:sp>
      <p:sp>
        <p:nvSpPr>
          <p:cNvPr id="89" name="Text Box 2">
            <a:extLst>
              <a:ext uri="{FF2B5EF4-FFF2-40B4-BE49-F238E27FC236}">
                <a16:creationId xmlns:a16="http://schemas.microsoft.com/office/drawing/2014/main" id="{1567078C-D6E3-5EA5-14F1-55B5382ED4E3}"/>
              </a:ext>
            </a:extLst>
          </p:cNvPr>
          <p:cNvSpPr txBox="1">
            <a:spLocks noChangeArrowheads="1"/>
          </p:cNvSpPr>
          <p:nvPr/>
        </p:nvSpPr>
        <p:spPr bwMode="auto">
          <a:xfrm>
            <a:off x="8637467" y="2952862"/>
            <a:ext cx="1333935" cy="574937"/>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1</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High dose MTX</a:t>
            </a:r>
            <a:endParaRPr lang="en-US" altLang="en-US" sz="1200" dirty="0">
              <a:solidFill>
                <a:srgbClr val="006579"/>
              </a:solidFill>
              <a:latin typeface="Calibri"/>
            </a:endParaRPr>
          </a:p>
        </p:txBody>
      </p:sp>
      <p:cxnSp>
        <p:nvCxnSpPr>
          <p:cNvPr id="90" name="Straight Arrow Connector 312">
            <a:extLst>
              <a:ext uri="{FF2B5EF4-FFF2-40B4-BE49-F238E27FC236}">
                <a16:creationId xmlns:a16="http://schemas.microsoft.com/office/drawing/2014/main" id="{2BCD4BE0-0BE7-D97A-937C-0235A3D917D3}"/>
              </a:ext>
            </a:extLst>
          </p:cNvPr>
          <p:cNvCxnSpPr>
            <a:cxnSpLocks noChangeShapeType="1"/>
          </p:cNvCxnSpPr>
          <p:nvPr/>
        </p:nvCxnSpPr>
        <p:spPr bwMode="auto">
          <a:xfrm>
            <a:off x="9304427" y="3543721"/>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91" name="Straight Arrow Connector 312">
            <a:extLst>
              <a:ext uri="{FF2B5EF4-FFF2-40B4-BE49-F238E27FC236}">
                <a16:creationId xmlns:a16="http://schemas.microsoft.com/office/drawing/2014/main" id="{99153A2B-B402-D1FA-5E97-6955260113AB}"/>
              </a:ext>
            </a:extLst>
          </p:cNvPr>
          <p:cNvCxnSpPr>
            <a:cxnSpLocks noChangeShapeType="1"/>
          </p:cNvCxnSpPr>
          <p:nvPr/>
        </p:nvCxnSpPr>
        <p:spPr bwMode="auto">
          <a:xfrm>
            <a:off x="9297979" y="4054088"/>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92" name="Straight Arrow Connector 312">
            <a:extLst>
              <a:ext uri="{FF2B5EF4-FFF2-40B4-BE49-F238E27FC236}">
                <a16:creationId xmlns:a16="http://schemas.microsoft.com/office/drawing/2014/main" id="{03922193-7E35-CF43-8E73-C4279FC55F1A}"/>
              </a:ext>
            </a:extLst>
          </p:cNvPr>
          <p:cNvCxnSpPr>
            <a:cxnSpLocks noChangeShapeType="1"/>
          </p:cNvCxnSpPr>
          <p:nvPr/>
        </p:nvCxnSpPr>
        <p:spPr bwMode="auto">
          <a:xfrm>
            <a:off x="9297978" y="4721885"/>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93" name="Straight Arrow Connector 312">
            <a:extLst>
              <a:ext uri="{FF2B5EF4-FFF2-40B4-BE49-F238E27FC236}">
                <a16:creationId xmlns:a16="http://schemas.microsoft.com/office/drawing/2014/main" id="{0303C5DC-EDF5-F31A-9A3A-6D197996F289}"/>
              </a:ext>
            </a:extLst>
          </p:cNvPr>
          <p:cNvCxnSpPr>
            <a:cxnSpLocks noChangeShapeType="1"/>
          </p:cNvCxnSpPr>
          <p:nvPr/>
        </p:nvCxnSpPr>
        <p:spPr bwMode="auto">
          <a:xfrm>
            <a:off x="9295751" y="5447832"/>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94" name="Text Box 2">
            <a:extLst>
              <a:ext uri="{FF2B5EF4-FFF2-40B4-BE49-F238E27FC236}">
                <a16:creationId xmlns:a16="http://schemas.microsoft.com/office/drawing/2014/main" id="{A0DE1733-6893-5A83-52D1-EAC03DE1FDD2}"/>
              </a:ext>
            </a:extLst>
          </p:cNvPr>
          <p:cNvSpPr txBox="1">
            <a:spLocks noChangeArrowheads="1"/>
          </p:cNvSpPr>
          <p:nvPr/>
        </p:nvSpPr>
        <p:spPr bwMode="auto">
          <a:xfrm>
            <a:off x="6805183" y="4911154"/>
            <a:ext cx="1333935" cy="538885"/>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Interim Maintenance 2</a:t>
            </a:r>
            <a:br>
              <a:rPr lang="en-US" altLang="en-US" sz="1200" b="1" dirty="0">
                <a:solidFill>
                  <a:srgbClr val="006579"/>
                </a:solidFill>
                <a:latin typeface="Calibri"/>
                <a:ea typeface="ÇlÇr ñæí©" charset="-128"/>
              </a:rPr>
            </a:br>
            <a:r>
              <a:rPr lang="en-US" altLang="en-US" sz="1200" b="1" dirty="0">
                <a:solidFill>
                  <a:srgbClr val="006579"/>
                </a:solidFill>
                <a:latin typeface="Calibri"/>
                <a:ea typeface="ÇlÇr ñæí©" charset="-128"/>
              </a:rPr>
              <a:t>Capizzi MTX</a:t>
            </a:r>
            <a:endParaRPr lang="en-US" altLang="en-US" sz="1200" dirty="0">
              <a:solidFill>
                <a:srgbClr val="006579"/>
              </a:solidFill>
              <a:latin typeface="Calibri"/>
            </a:endParaRPr>
          </a:p>
        </p:txBody>
      </p:sp>
      <p:sp>
        <p:nvSpPr>
          <p:cNvPr id="95" name="Text Box 2">
            <a:extLst>
              <a:ext uri="{FF2B5EF4-FFF2-40B4-BE49-F238E27FC236}">
                <a16:creationId xmlns:a16="http://schemas.microsoft.com/office/drawing/2014/main" id="{D3CB0077-2DB8-4ED7-3AE7-D3A78288F779}"/>
              </a:ext>
            </a:extLst>
          </p:cNvPr>
          <p:cNvSpPr txBox="1">
            <a:spLocks noChangeArrowheads="1"/>
          </p:cNvSpPr>
          <p:nvPr/>
        </p:nvSpPr>
        <p:spPr bwMode="auto">
          <a:xfrm>
            <a:off x="6805183" y="5630712"/>
            <a:ext cx="1333935" cy="310896"/>
          </a:xfrm>
          <a:prstGeom prst="rect">
            <a:avLst/>
          </a:prstGeom>
          <a:solidFill>
            <a:schemeClr val="accent3">
              <a:lumMod val="20000"/>
              <a:lumOff val="80000"/>
            </a:schemeClr>
          </a:solidFill>
          <a:ln w="9525">
            <a:solidFill>
              <a:srgbClr val="000000"/>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7" fontAlgn="base">
              <a:spcBef>
                <a:spcPct val="0"/>
              </a:spcBef>
              <a:spcAft>
                <a:spcPct val="0"/>
              </a:spcAft>
            </a:pPr>
            <a:r>
              <a:rPr lang="en-US" altLang="en-US" sz="1200" b="1" dirty="0">
                <a:solidFill>
                  <a:srgbClr val="006579"/>
                </a:solidFill>
                <a:latin typeface="Calibri"/>
                <a:ea typeface="ÇlÇr ñæí©" charset="-128"/>
              </a:rPr>
              <a:t>Maintenance</a:t>
            </a:r>
            <a:endParaRPr lang="en-US" altLang="en-US" sz="1200" dirty="0">
              <a:solidFill>
                <a:srgbClr val="006579"/>
              </a:solidFill>
              <a:latin typeface="Calibri"/>
            </a:endParaRPr>
          </a:p>
        </p:txBody>
      </p:sp>
      <p:cxnSp>
        <p:nvCxnSpPr>
          <p:cNvPr id="96" name="Straight Arrow Connector 312">
            <a:extLst>
              <a:ext uri="{FF2B5EF4-FFF2-40B4-BE49-F238E27FC236}">
                <a16:creationId xmlns:a16="http://schemas.microsoft.com/office/drawing/2014/main" id="{EE49694E-EFF1-6B9D-EB67-5A5DD4C8FF07}"/>
              </a:ext>
            </a:extLst>
          </p:cNvPr>
          <p:cNvCxnSpPr>
            <a:cxnSpLocks noChangeShapeType="1"/>
          </p:cNvCxnSpPr>
          <p:nvPr/>
        </p:nvCxnSpPr>
        <p:spPr bwMode="auto">
          <a:xfrm>
            <a:off x="7472143" y="5447832"/>
            <a:ext cx="15" cy="18288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97" name="TextBox 96">
            <a:extLst>
              <a:ext uri="{FF2B5EF4-FFF2-40B4-BE49-F238E27FC236}">
                <a16:creationId xmlns:a16="http://schemas.microsoft.com/office/drawing/2014/main" id="{3EC36EF6-7CF6-440F-7B21-353608BAC81E}"/>
              </a:ext>
            </a:extLst>
          </p:cNvPr>
          <p:cNvSpPr txBox="1"/>
          <p:nvPr/>
        </p:nvSpPr>
        <p:spPr>
          <a:xfrm>
            <a:off x="10363201" y="5766204"/>
            <a:ext cx="3392508" cy="502766"/>
          </a:xfrm>
          <a:prstGeom prst="rect">
            <a:avLst/>
          </a:prstGeom>
          <a:noFill/>
          <a:ln>
            <a:noFill/>
          </a:ln>
        </p:spPr>
        <p:txBody>
          <a:bodyPr wrap="square">
            <a:spAutoFit/>
          </a:bodyPr>
          <a:lstStyle/>
          <a:p>
            <a:pPr defTabSz="609585" eaLnBrk="0" fontAlgn="base" hangingPunct="0">
              <a:spcBef>
                <a:spcPct val="0"/>
              </a:spcBef>
              <a:spcAft>
                <a:spcPct val="0"/>
              </a:spcAft>
            </a:pPr>
            <a:r>
              <a:rPr lang="en-US" sz="1200" dirty="0">
                <a:solidFill>
                  <a:srgbClr val="000000">
                    <a:lumMod val="50000"/>
                    <a:lumOff val="50000"/>
                  </a:srgbClr>
                </a:solidFill>
                <a:latin typeface="Calibri" panose="020F0502020204030204" pitchFamily="34" charset="0"/>
                <a:ea typeface="ＭＳ Ｐゴシック" panose="020B0600070205080204" pitchFamily="34" charset="-128"/>
              </a:rPr>
              <a:t>MTX = methotrexate</a:t>
            </a:r>
          </a:p>
          <a:p>
            <a:pPr defTabSz="609585" eaLnBrk="0" fontAlgn="base" hangingPunct="0">
              <a:spcBef>
                <a:spcPct val="0"/>
              </a:spcBef>
              <a:spcAft>
                <a:spcPct val="0"/>
              </a:spcAft>
            </a:pPr>
            <a:endParaRPr lang="en-US" sz="1467" dirty="0">
              <a:solidFill>
                <a:srgbClr val="000000">
                  <a:lumMod val="50000"/>
                  <a:lumOff val="50000"/>
                </a:srgbClr>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81136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3" grpId="0" animBg="1"/>
      <p:bldP spid="39" grpId="0"/>
      <p:bldP spid="49" grpId="0"/>
      <p:bldP spid="45" grpId="0" animBg="1"/>
      <p:bldP spid="46" grpId="0" animBg="1"/>
      <p:bldP spid="47" grpId="0" animBg="1"/>
      <p:bldP spid="51" grpId="0" animBg="1"/>
      <p:bldP spid="48" grpId="0" animBg="1"/>
      <p:bldP spid="50" grpId="0" animBg="1"/>
      <p:bldP spid="4" grpId="0"/>
      <p:bldP spid="5" grpId="0"/>
      <p:bldP spid="6" grpId="0"/>
      <p:bldP spid="59" grpId="0" animBg="1"/>
      <p:bldP spid="60" grpId="0" animBg="1"/>
      <p:bldP spid="64" grpId="0" animBg="1"/>
      <p:bldP spid="72" grpId="0" animBg="1"/>
      <p:bldP spid="73" grpId="0" animBg="1"/>
      <p:bldP spid="78" grpId="0" animBg="1"/>
      <p:bldP spid="79" grpId="0" animBg="1"/>
      <p:bldP spid="80" grpId="0" animBg="1"/>
      <p:bldP spid="82" grpId="0" animBg="1"/>
      <p:bldP spid="83" grpId="0" animBg="1"/>
      <p:bldP spid="84" grpId="0" animBg="1"/>
      <p:bldP spid="85" grpId="0" animBg="1"/>
      <p:bldP spid="87" grpId="0" animBg="1"/>
      <p:bldP spid="88" grpId="0" animBg="1"/>
      <p:bldP spid="89" grpId="0" animBg="1"/>
      <p:bldP spid="94" grpId="0" animBg="1"/>
      <p:bldP spid="9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504B7A-6502-7B96-A3CB-AD19CC335069}"/>
              </a:ext>
            </a:extLst>
          </p:cNvPr>
          <p:cNvSpPr>
            <a:spLocks noGrp="1"/>
          </p:cNvSpPr>
          <p:nvPr>
            <p:ph sz="quarter" idx="10"/>
          </p:nvPr>
        </p:nvSpPr>
        <p:spPr>
          <a:xfrm>
            <a:off x="609600" y="1498600"/>
            <a:ext cx="10972800" cy="3998941"/>
          </a:xfrm>
        </p:spPr>
        <p:txBody>
          <a:bodyPr/>
          <a:lstStyle/>
          <a:p>
            <a:r>
              <a:rPr lang="en-US" sz="2667" dirty="0">
                <a:latin typeface="+mj-lt"/>
              </a:rPr>
              <a:t>Primary aim: Improved disease-free survival (DFS) due to addition of 2 cycles of blinatumomab</a:t>
            </a:r>
          </a:p>
          <a:p>
            <a:pPr lvl="1"/>
            <a:r>
              <a:rPr lang="en-US" sz="2133" dirty="0">
                <a:latin typeface="+mj-lt"/>
              </a:rPr>
              <a:t>1:1 randomization stratified by risk group and Down syndrome</a:t>
            </a:r>
          </a:p>
          <a:p>
            <a:pPr marL="0" indent="0">
              <a:buNone/>
            </a:pPr>
            <a:endParaRPr lang="en-US" sz="2667" dirty="0">
              <a:latin typeface="+mj-lt"/>
            </a:endParaRPr>
          </a:p>
          <a:p>
            <a:r>
              <a:rPr lang="en-US" sz="2667" dirty="0">
                <a:latin typeface="+mj-lt"/>
              </a:rPr>
              <a:t>June 30, 2024 - reached first interim efficacy monitoring point (40% of expected events)</a:t>
            </a:r>
          </a:p>
          <a:p>
            <a:pPr lvl="1"/>
            <a:r>
              <a:rPr lang="en-US" sz="2133" dirty="0">
                <a:latin typeface="+mj-lt"/>
              </a:rPr>
              <a:t>1,440 patients randomized (64% of planned)</a:t>
            </a:r>
          </a:p>
          <a:p>
            <a:pPr lvl="1"/>
            <a:endParaRPr lang="en-US" sz="2133" dirty="0">
              <a:latin typeface="+mj-lt"/>
            </a:endParaRPr>
          </a:p>
          <a:p>
            <a:r>
              <a:rPr lang="en-US" sz="2667" b="1" dirty="0">
                <a:latin typeface="+mj-lt"/>
              </a:rPr>
              <a:t>Based on these interim data, DSMC recommended early termination of randomization</a:t>
            </a:r>
          </a:p>
        </p:txBody>
      </p:sp>
      <p:sp>
        <p:nvSpPr>
          <p:cNvPr id="6" name="Text Placeholder 5">
            <a:extLst>
              <a:ext uri="{FF2B5EF4-FFF2-40B4-BE49-F238E27FC236}">
                <a16:creationId xmlns:a16="http://schemas.microsoft.com/office/drawing/2014/main" id="{0D928ABD-54B2-85B7-0EA1-8EACEC6D035E}"/>
              </a:ext>
            </a:extLst>
          </p:cNvPr>
          <p:cNvSpPr>
            <a:spLocks noGrp="1"/>
          </p:cNvSpPr>
          <p:nvPr>
            <p:ph type="body" sz="quarter" idx="12"/>
          </p:nvPr>
        </p:nvSpPr>
        <p:spPr>
          <a:xfrm>
            <a:off x="10957282" y="6223000"/>
            <a:ext cx="65" cy="153888"/>
          </a:xfrm>
        </p:spPr>
        <p:txBody>
          <a:bodyPr/>
          <a:lstStyle/>
          <a:p>
            <a:endParaRPr lang="en-US"/>
          </a:p>
        </p:txBody>
      </p:sp>
      <p:sp>
        <p:nvSpPr>
          <p:cNvPr id="4" name="Title 3">
            <a:extLst>
              <a:ext uri="{FF2B5EF4-FFF2-40B4-BE49-F238E27FC236}">
                <a16:creationId xmlns:a16="http://schemas.microsoft.com/office/drawing/2014/main" id="{0BF4FC3A-32C3-AE6C-7FEE-F3DB80113F8A}"/>
              </a:ext>
            </a:extLst>
          </p:cNvPr>
          <p:cNvSpPr>
            <a:spLocks noGrp="1"/>
          </p:cNvSpPr>
          <p:nvPr>
            <p:ph type="title"/>
          </p:nvPr>
        </p:nvSpPr>
        <p:spPr>
          <a:xfrm>
            <a:off x="609600" y="481113"/>
            <a:ext cx="10972800" cy="787119"/>
          </a:xfrm>
        </p:spPr>
        <p:txBody>
          <a:bodyPr/>
          <a:lstStyle/>
          <a:p>
            <a:pPr algn="ctr"/>
            <a:r>
              <a:rPr lang="en-US" sz="4267" dirty="0">
                <a:latin typeface="+mj-lt"/>
              </a:rPr>
              <a:t>Study design</a:t>
            </a:r>
          </a:p>
        </p:txBody>
      </p:sp>
    </p:spTree>
    <p:extLst>
      <p:ext uri="{BB962C8B-B14F-4D97-AF65-F5344CB8AC3E}">
        <p14:creationId xmlns:p14="http://schemas.microsoft.com/office/powerpoint/2010/main" val="40986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6FEB-AAF5-D9F4-3E4D-ACE908BC5DCF}"/>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D4E6BDB-11E4-7BE1-0CB9-7C96F352881F}"/>
              </a:ext>
            </a:extLst>
          </p:cNvPr>
          <p:cNvCxnSpPr>
            <a:cxnSpLocks/>
          </p:cNvCxnSpPr>
          <p:nvPr/>
        </p:nvCxnSpPr>
        <p:spPr>
          <a:xfrm>
            <a:off x="6017253" y="1246164"/>
            <a:ext cx="0" cy="494915"/>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5BB24E-0DA8-78FE-E8D1-295EE3D4AE90}"/>
              </a:ext>
            </a:extLst>
          </p:cNvPr>
          <p:cNvSpPr>
            <a:spLocks noGrp="1"/>
          </p:cNvSpPr>
          <p:nvPr>
            <p:ph type="title"/>
          </p:nvPr>
        </p:nvSpPr>
        <p:spPr>
          <a:xfrm>
            <a:off x="939356" y="25889"/>
            <a:ext cx="10972800" cy="787119"/>
          </a:xfrm>
        </p:spPr>
        <p:txBody>
          <a:bodyPr>
            <a:normAutofit/>
          </a:bodyPr>
          <a:lstStyle/>
          <a:p>
            <a:pPr algn="ctr"/>
            <a:r>
              <a:rPr lang="en-US" sz="4267" dirty="0">
                <a:latin typeface="+mj-lt"/>
                <a:cs typeface="Arial" panose="020B0604020202020204" pitchFamily="34" charset="0"/>
              </a:rPr>
              <a:t>AALL1731 NCI SR B-ALL Patients</a:t>
            </a:r>
          </a:p>
        </p:txBody>
      </p:sp>
      <p:sp>
        <p:nvSpPr>
          <p:cNvPr id="11" name="TextBox 10">
            <a:extLst>
              <a:ext uri="{FF2B5EF4-FFF2-40B4-BE49-F238E27FC236}">
                <a16:creationId xmlns:a16="http://schemas.microsoft.com/office/drawing/2014/main" id="{F51F729F-801C-922D-E80D-46F7BC014DF7}"/>
              </a:ext>
            </a:extLst>
          </p:cNvPr>
          <p:cNvSpPr txBox="1"/>
          <p:nvPr/>
        </p:nvSpPr>
        <p:spPr>
          <a:xfrm>
            <a:off x="1625974" y="3433295"/>
            <a:ext cx="3699987" cy="420564"/>
          </a:xfrm>
          <a:prstGeom prst="rect">
            <a:avLst/>
          </a:prstGeom>
          <a:noFill/>
        </p:spPr>
        <p:txBody>
          <a:bodyPr wrap="none" rtlCol="0">
            <a:spAutoFit/>
          </a:bodyPr>
          <a:lstStyle/>
          <a:p>
            <a:pPr algn="ctr" defTabSz="609585" eaLnBrk="0" fontAlgn="base" hangingPunct="0">
              <a:spcBef>
                <a:spcPct val="0"/>
              </a:spcBef>
              <a:spcAft>
                <a:spcPct val="0"/>
              </a:spcAft>
            </a:pPr>
            <a:r>
              <a:rPr lang="en-US" sz="2133" dirty="0">
                <a:solidFill>
                  <a:srgbClr val="000000"/>
                </a:solidFill>
                <a:latin typeface="Calibri" panose="020F0502020204030204" pitchFamily="34" charset="0"/>
                <a:ea typeface="ＭＳ Ｐゴシック" panose="020B0600070205080204" pitchFamily="34" charset="-128"/>
              </a:rPr>
              <a:t>1231 Eligible for Randomization</a:t>
            </a:r>
          </a:p>
        </p:txBody>
      </p:sp>
      <p:sp>
        <p:nvSpPr>
          <p:cNvPr id="12" name="TextBox 11">
            <a:extLst>
              <a:ext uri="{FF2B5EF4-FFF2-40B4-BE49-F238E27FC236}">
                <a16:creationId xmlns:a16="http://schemas.microsoft.com/office/drawing/2014/main" id="{DEC4F446-58BD-5940-736E-092E221A792E}"/>
              </a:ext>
            </a:extLst>
          </p:cNvPr>
          <p:cNvSpPr txBox="1"/>
          <p:nvPr/>
        </p:nvSpPr>
        <p:spPr>
          <a:xfrm>
            <a:off x="6990701" y="3396100"/>
            <a:ext cx="3562129" cy="420564"/>
          </a:xfrm>
          <a:prstGeom prst="rect">
            <a:avLst/>
          </a:prstGeom>
          <a:noFill/>
        </p:spPr>
        <p:txBody>
          <a:bodyPr wrap="none" rtlCol="0">
            <a:spAutoFit/>
          </a:bodyPr>
          <a:lstStyle/>
          <a:p>
            <a:pPr algn="ctr" defTabSz="609585" eaLnBrk="0" fontAlgn="base" hangingPunct="0">
              <a:spcBef>
                <a:spcPct val="0"/>
              </a:spcBef>
              <a:spcAft>
                <a:spcPct val="0"/>
              </a:spcAft>
            </a:pPr>
            <a:r>
              <a:rPr lang="en-US" sz="2133" dirty="0">
                <a:solidFill>
                  <a:srgbClr val="000000"/>
                </a:solidFill>
                <a:latin typeface="Calibri" panose="020F0502020204030204" pitchFamily="34" charset="0"/>
                <a:ea typeface="ＭＳ Ｐゴシック" panose="020B0600070205080204" pitchFamily="34" charset="-128"/>
              </a:rPr>
              <a:t>861 Eligible for Randomization</a:t>
            </a:r>
          </a:p>
        </p:txBody>
      </p:sp>
      <p:sp>
        <p:nvSpPr>
          <p:cNvPr id="14" name="TextBox 13">
            <a:extLst>
              <a:ext uri="{FF2B5EF4-FFF2-40B4-BE49-F238E27FC236}">
                <a16:creationId xmlns:a16="http://schemas.microsoft.com/office/drawing/2014/main" id="{D58CF891-B14E-02F0-6B39-916BD7D7D3BB}"/>
              </a:ext>
            </a:extLst>
          </p:cNvPr>
          <p:cNvSpPr txBox="1"/>
          <p:nvPr/>
        </p:nvSpPr>
        <p:spPr>
          <a:xfrm>
            <a:off x="2457773" y="4104400"/>
            <a:ext cx="2036391" cy="420564"/>
          </a:xfrm>
          <a:prstGeom prst="rect">
            <a:avLst/>
          </a:prstGeom>
          <a:noFill/>
        </p:spPr>
        <p:txBody>
          <a:bodyPr wrap="none" rtlCol="0">
            <a:spAutoFit/>
          </a:bodyPr>
          <a:lstStyle/>
          <a:p>
            <a:pPr algn="ctr" defTabSz="609585" eaLnBrk="0" fontAlgn="base" hangingPunct="0">
              <a:spcBef>
                <a:spcPct val="0"/>
              </a:spcBef>
              <a:spcAft>
                <a:spcPct val="0"/>
              </a:spcAft>
            </a:pPr>
            <a:r>
              <a:rPr lang="en-US" sz="2133" dirty="0">
                <a:solidFill>
                  <a:srgbClr val="000000"/>
                </a:solidFill>
                <a:latin typeface="Calibri" panose="020F0502020204030204" pitchFamily="34" charset="0"/>
                <a:ea typeface="ＭＳ Ｐゴシック" panose="020B0600070205080204" pitchFamily="34" charset="-128"/>
              </a:rPr>
              <a:t>835 Randomized</a:t>
            </a:r>
          </a:p>
        </p:txBody>
      </p:sp>
      <p:sp>
        <p:nvSpPr>
          <p:cNvPr id="15" name="TextBox 14">
            <a:extLst>
              <a:ext uri="{FF2B5EF4-FFF2-40B4-BE49-F238E27FC236}">
                <a16:creationId xmlns:a16="http://schemas.microsoft.com/office/drawing/2014/main" id="{323E5ADE-181E-A909-0465-1BFC3B97E4C4}"/>
              </a:ext>
            </a:extLst>
          </p:cNvPr>
          <p:cNvSpPr txBox="1"/>
          <p:nvPr/>
        </p:nvSpPr>
        <p:spPr>
          <a:xfrm>
            <a:off x="914400" y="5070326"/>
            <a:ext cx="2342949"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70C0"/>
                </a:solidFill>
                <a:latin typeface="Calibri" panose="020F0502020204030204" pitchFamily="34" charset="0"/>
                <a:ea typeface="ＭＳ Ｐゴシック" panose="020B0600070205080204" pitchFamily="34" charset="-128"/>
              </a:rPr>
              <a:t>418 Chemo Only</a:t>
            </a:r>
          </a:p>
          <a:p>
            <a:pPr algn="ctr" defTabSz="609585" eaLnBrk="0" fontAlgn="base" hangingPunct="0">
              <a:spcBef>
                <a:spcPct val="0"/>
              </a:spcBef>
              <a:spcAft>
                <a:spcPct val="0"/>
              </a:spcAft>
            </a:pPr>
            <a:r>
              <a:rPr lang="en-US" sz="2400" b="1" dirty="0">
                <a:solidFill>
                  <a:srgbClr val="0070C0"/>
                </a:solidFill>
                <a:latin typeface="Calibri" panose="020F0502020204030204" pitchFamily="34" charset="0"/>
                <a:ea typeface="ＭＳ Ｐゴシック" panose="020B0600070205080204" pitchFamily="34" charset="-128"/>
              </a:rPr>
              <a:t>Arm A</a:t>
            </a:r>
          </a:p>
        </p:txBody>
      </p:sp>
      <p:sp>
        <p:nvSpPr>
          <p:cNvPr id="16" name="TextBox 15">
            <a:extLst>
              <a:ext uri="{FF2B5EF4-FFF2-40B4-BE49-F238E27FC236}">
                <a16:creationId xmlns:a16="http://schemas.microsoft.com/office/drawing/2014/main" id="{17E52B0A-1A21-2EFB-2374-0219808D2412}"/>
              </a:ext>
            </a:extLst>
          </p:cNvPr>
          <p:cNvSpPr txBox="1"/>
          <p:nvPr/>
        </p:nvSpPr>
        <p:spPr>
          <a:xfrm>
            <a:off x="3636885" y="5070326"/>
            <a:ext cx="2763916"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C00000"/>
                </a:solidFill>
                <a:latin typeface="Calibri" panose="020F0502020204030204" pitchFamily="34" charset="0"/>
                <a:ea typeface="ＭＳ Ｐゴシック" panose="020B0600070205080204" pitchFamily="34" charset="-128"/>
              </a:rPr>
              <a:t>417 </a:t>
            </a:r>
            <a:r>
              <a:rPr lang="en-US" sz="2400" b="1" dirty="0" err="1">
                <a:solidFill>
                  <a:srgbClr val="C00000"/>
                </a:solidFill>
                <a:latin typeface="Calibri" panose="020F0502020204030204" pitchFamily="34" charset="0"/>
                <a:ea typeface="ＭＳ Ｐゴシック" panose="020B0600070205080204" pitchFamily="34" charset="-128"/>
              </a:rPr>
              <a:t>Blina</a:t>
            </a:r>
            <a:r>
              <a:rPr lang="en-US" sz="2400" b="1" dirty="0">
                <a:solidFill>
                  <a:srgbClr val="C00000"/>
                </a:solidFill>
                <a:latin typeface="Calibri" panose="020F0502020204030204" pitchFamily="34" charset="0"/>
                <a:ea typeface="ＭＳ Ｐゴシック" panose="020B0600070205080204" pitchFamily="34" charset="-128"/>
              </a:rPr>
              <a:t> + Chemo</a:t>
            </a:r>
          </a:p>
          <a:p>
            <a:pPr algn="ctr" defTabSz="609585" eaLnBrk="0" fontAlgn="base" hangingPunct="0">
              <a:spcBef>
                <a:spcPct val="0"/>
              </a:spcBef>
              <a:spcAft>
                <a:spcPct val="0"/>
              </a:spcAft>
            </a:pPr>
            <a:r>
              <a:rPr lang="en-US" sz="2400" b="1" dirty="0">
                <a:solidFill>
                  <a:srgbClr val="C00000"/>
                </a:solidFill>
                <a:latin typeface="Calibri" panose="020F0502020204030204" pitchFamily="34" charset="0"/>
                <a:ea typeface="ＭＳ Ｐゴシック" panose="020B0600070205080204" pitchFamily="34" charset="-128"/>
              </a:rPr>
              <a:t>Arm B</a:t>
            </a:r>
          </a:p>
        </p:txBody>
      </p:sp>
      <p:cxnSp>
        <p:nvCxnSpPr>
          <p:cNvPr id="24" name="Straight Connector 23">
            <a:extLst>
              <a:ext uri="{FF2B5EF4-FFF2-40B4-BE49-F238E27FC236}">
                <a16:creationId xmlns:a16="http://schemas.microsoft.com/office/drawing/2014/main" id="{0AA82D2E-833F-CC4D-ADAC-210975B61F81}"/>
              </a:ext>
            </a:extLst>
          </p:cNvPr>
          <p:cNvCxnSpPr>
            <a:cxnSpLocks/>
          </p:cNvCxnSpPr>
          <p:nvPr/>
        </p:nvCxnSpPr>
        <p:spPr>
          <a:xfrm>
            <a:off x="3475962" y="2802993"/>
            <a:ext cx="12" cy="659288"/>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842190-5DE3-86B4-33E0-B9A2AE32AD31}"/>
              </a:ext>
            </a:extLst>
          </p:cNvPr>
          <p:cNvCxnSpPr>
            <a:cxnSpLocks/>
            <a:stCxn id="11" idx="2"/>
            <a:endCxn id="14" idx="0"/>
          </p:cNvCxnSpPr>
          <p:nvPr/>
        </p:nvCxnSpPr>
        <p:spPr>
          <a:xfrm>
            <a:off x="3475968" y="3853859"/>
            <a:ext cx="1" cy="25054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706BE2-33EC-22C4-4311-C22E0CBEE163}"/>
              </a:ext>
            </a:extLst>
          </p:cNvPr>
          <p:cNvCxnSpPr>
            <a:cxnSpLocks/>
          </p:cNvCxnSpPr>
          <p:nvPr/>
        </p:nvCxnSpPr>
        <p:spPr>
          <a:xfrm>
            <a:off x="6017253" y="1760379"/>
            <a:ext cx="0" cy="494915"/>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98C776-F331-D6C8-0873-AA7E450BEACE}"/>
              </a:ext>
            </a:extLst>
          </p:cNvPr>
          <p:cNvCxnSpPr>
            <a:cxnSpLocks/>
          </p:cNvCxnSpPr>
          <p:nvPr/>
        </p:nvCxnSpPr>
        <p:spPr>
          <a:xfrm>
            <a:off x="3478920" y="2254480"/>
            <a:ext cx="0" cy="286344"/>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2287B1-8434-8069-59D2-93417D41E8D2}"/>
              </a:ext>
            </a:extLst>
          </p:cNvPr>
          <p:cNvCxnSpPr>
            <a:cxnSpLocks/>
          </p:cNvCxnSpPr>
          <p:nvPr/>
        </p:nvCxnSpPr>
        <p:spPr>
          <a:xfrm>
            <a:off x="8771759" y="2786388"/>
            <a:ext cx="11" cy="659288"/>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B0AE6A0-8B51-FA12-59C7-A1EF1442C284}"/>
              </a:ext>
            </a:extLst>
          </p:cNvPr>
          <p:cNvSpPr txBox="1"/>
          <p:nvPr/>
        </p:nvSpPr>
        <p:spPr>
          <a:xfrm>
            <a:off x="7753571" y="4106636"/>
            <a:ext cx="2036391" cy="420564"/>
          </a:xfrm>
          <a:prstGeom prst="rect">
            <a:avLst/>
          </a:prstGeom>
          <a:noFill/>
        </p:spPr>
        <p:txBody>
          <a:bodyPr wrap="none" rtlCol="0">
            <a:spAutoFit/>
          </a:bodyPr>
          <a:lstStyle/>
          <a:p>
            <a:pPr algn="ctr" defTabSz="609585" eaLnBrk="0" fontAlgn="base" hangingPunct="0">
              <a:spcBef>
                <a:spcPct val="0"/>
              </a:spcBef>
              <a:spcAft>
                <a:spcPct val="0"/>
              </a:spcAft>
            </a:pPr>
            <a:r>
              <a:rPr lang="en-US" sz="2133" dirty="0">
                <a:solidFill>
                  <a:srgbClr val="000000"/>
                </a:solidFill>
                <a:latin typeface="Calibri" panose="020F0502020204030204" pitchFamily="34" charset="0"/>
                <a:ea typeface="ＭＳ Ｐゴシック" panose="020B0600070205080204" pitchFamily="34" charset="-128"/>
              </a:rPr>
              <a:t>605 Randomized</a:t>
            </a:r>
          </a:p>
        </p:txBody>
      </p:sp>
      <p:sp>
        <p:nvSpPr>
          <p:cNvPr id="35" name="TextBox 34">
            <a:extLst>
              <a:ext uri="{FF2B5EF4-FFF2-40B4-BE49-F238E27FC236}">
                <a16:creationId xmlns:a16="http://schemas.microsoft.com/office/drawing/2014/main" id="{A0056DFE-D25D-CA65-8942-1D983FCCF66B}"/>
              </a:ext>
            </a:extLst>
          </p:cNvPr>
          <p:cNvSpPr txBox="1"/>
          <p:nvPr/>
        </p:nvSpPr>
        <p:spPr>
          <a:xfrm>
            <a:off x="6430776" y="5070326"/>
            <a:ext cx="2282997" cy="830997"/>
          </a:xfrm>
          <a:prstGeom prst="rect">
            <a:avLst/>
          </a:prstGeom>
          <a:noFill/>
        </p:spPr>
        <p:txBody>
          <a:bodyPr wrap="none" rtlCol="0">
            <a:spAutoFit/>
          </a:bodyPr>
          <a:lstStyle/>
          <a:p>
            <a:pPr algn="ctr" defTabSz="609585" eaLnBrk="0" fontAlgn="base" hangingPunct="0">
              <a:spcBef>
                <a:spcPct val="0"/>
              </a:spcBef>
              <a:spcAft>
                <a:spcPct val="0"/>
              </a:spcAft>
            </a:pPr>
            <a:r>
              <a:rPr lang="en-US" sz="2400" b="1" dirty="0">
                <a:solidFill>
                  <a:srgbClr val="0070C0"/>
                </a:solidFill>
                <a:latin typeface="Calibri" panose="020F0502020204030204" pitchFamily="34" charset="0"/>
                <a:ea typeface="ＭＳ Ｐゴシック" panose="020B0600070205080204" pitchFamily="34" charset="-128"/>
              </a:rPr>
              <a:t>304 Chemo Only</a:t>
            </a:r>
          </a:p>
          <a:p>
            <a:pPr algn="ctr" defTabSz="609585" eaLnBrk="0" fontAlgn="base" hangingPunct="0">
              <a:spcBef>
                <a:spcPct val="0"/>
              </a:spcBef>
              <a:spcAft>
                <a:spcPct val="0"/>
              </a:spcAft>
            </a:pPr>
            <a:r>
              <a:rPr lang="en-US" sz="2400" b="1" dirty="0">
                <a:solidFill>
                  <a:srgbClr val="0070C0"/>
                </a:solidFill>
                <a:latin typeface="Calibri" panose="020F0502020204030204" pitchFamily="34" charset="0"/>
                <a:ea typeface="ＭＳ Ｐゴシック" panose="020B0600070205080204" pitchFamily="34" charset="-128"/>
              </a:rPr>
              <a:t>Arm C</a:t>
            </a:r>
          </a:p>
        </p:txBody>
      </p:sp>
      <p:cxnSp>
        <p:nvCxnSpPr>
          <p:cNvPr id="36" name="Straight Connector 35">
            <a:extLst>
              <a:ext uri="{FF2B5EF4-FFF2-40B4-BE49-F238E27FC236}">
                <a16:creationId xmlns:a16="http://schemas.microsoft.com/office/drawing/2014/main" id="{7EF5AC95-987C-2A01-5609-68AFD0B4FD88}"/>
              </a:ext>
            </a:extLst>
          </p:cNvPr>
          <p:cNvCxnSpPr>
            <a:cxnSpLocks/>
            <a:stCxn id="12" idx="2"/>
            <a:endCxn id="34" idx="0"/>
          </p:cNvCxnSpPr>
          <p:nvPr/>
        </p:nvCxnSpPr>
        <p:spPr>
          <a:xfrm>
            <a:off x="8771766" y="3816664"/>
            <a:ext cx="1" cy="289972"/>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F246D79-EB74-4109-F5FF-200C1CDAEE21}"/>
              </a:ext>
            </a:extLst>
          </p:cNvPr>
          <p:cNvSpPr txBox="1"/>
          <p:nvPr/>
        </p:nvSpPr>
        <p:spPr>
          <a:xfrm>
            <a:off x="8866387" y="5070326"/>
            <a:ext cx="2552301" cy="830997"/>
          </a:xfrm>
          <a:prstGeom prst="rect">
            <a:avLst/>
          </a:prstGeom>
          <a:noFill/>
        </p:spPr>
        <p:txBody>
          <a:bodyPr wrap="none" rtlCol="0">
            <a:spAutoFit/>
          </a:bodyPr>
          <a:lstStyle/>
          <a:p>
            <a:pPr algn="ctr" defTabSz="609585" eaLnBrk="0" fontAlgn="base" hangingPunct="0">
              <a:spcBef>
                <a:spcPct val="0"/>
              </a:spcBef>
              <a:spcAft>
                <a:spcPct val="0"/>
              </a:spcAft>
            </a:pPr>
            <a:r>
              <a:rPr lang="en-US" sz="2400" b="1" dirty="0">
                <a:solidFill>
                  <a:srgbClr val="C00000"/>
                </a:solidFill>
                <a:latin typeface="Calibri" panose="020F0502020204030204" pitchFamily="34" charset="0"/>
                <a:ea typeface="ＭＳ Ｐゴシック" panose="020B0600070205080204" pitchFamily="34" charset="-128"/>
              </a:rPr>
              <a:t>301 </a:t>
            </a:r>
            <a:r>
              <a:rPr lang="en-US" sz="2400" b="1" dirty="0" err="1">
                <a:solidFill>
                  <a:srgbClr val="C00000"/>
                </a:solidFill>
                <a:latin typeface="Calibri" panose="020F0502020204030204" pitchFamily="34" charset="0"/>
                <a:ea typeface="ＭＳ Ｐゴシック" panose="020B0600070205080204" pitchFamily="34" charset="-128"/>
              </a:rPr>
              <a:t>Blina</a:t>
            </a:r>
            <a:r>
              <a:rPr lang="en-US" sz="2400" b="1" dirty="0">
                <a:solidFill>
                  <a:srgbClr val="C00000"/>
                </a:solidFill>
                <a:latin typeface="Calibri" panose="020F0502020204030204" pitchFamily="34" charset="0"/>
                <a:ea typeface="ＭＳ Ｐゴシック" panose="020B0600070205080204" pitchFamily="34" charset="-128"/>
              </a:rPr>
              <a:t> + Chemo</a:t>
            </a:r>
          </a:p>
          <a:p>
            <a:pPr algn="ctr" defTabSz="609585" eaLnBrk="0" fontAlgn="base" hangingPunct="0">
              <a:spcBef>
                <a:spcPct val="0"/>
              </a:spcBef>
              <a:spcAft>
                <a:spcPct val="0"/>
              </a:spcAft>
            </a:pPr>
            <a:r>
              <a:rPr lang="en-US" sz="2400" b="1" dirty="0">
                <a:solidFill>
                  <a:srgbClr val="C00000"/>
                </a:solidFill>
                <a:latin typeface="Calibri" panose="020F0502020204030204" pitchFamily="34" charset="0"/>
                <a:ea typeface="ＭＳ Ｐゴシック" panose="020B0600070205080204" pitchFamily="34" charset="-128"/>
              </a:rPr>
              <a:t>Arm D</a:t>
            </a:r>
          </a:p>
        </p:txBody>
      </p:sp>
      <p:cxnSp>
        <p:nvCxnSpPr>
          <p:cNvPr id="44" name="Straight Connector 43">
            <a:extLst>
              <a:ext uri="{FF2B5EF4-FFF2-40B4-BE49-F238E27FC236}">
                <a16:creationId xmlns:a16="http://schemas.microsoft.com/office/drawing/2014/main" id="{D310EA76-F369-EC77-59FD-F08FF82F4E40}"/>
              </a:ext>
            </a:extLst>
          </p:cNvPr>
          <p:cNvCxnSpPr>
            <a:cxnSpLocks/>
          </p:cNvCxnSpPr>
          <p:nvPr/>
        </p:nvCxnSpPr>
        <p:spPr>
          <a:xfrm>
            <a:off x="8760922" y="2263074"/>
            <a:ext cx="5905" cy="27775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C6B6AD-0103-2BC6-835D-75BBFC5EE253}"/>
              </a:ext>
            </a:extLst>
          </p:cNvPr>
          <p:cNvCxnSpPr>
            <a:cxnSpLocks/>
          </p:cNvCxnSpPr>
          <p:nvPr/>
        </p:nvCxnSpPr>
        <p:spPr>
          <a:xfrm>
            <a:off x="3475774" y="2263073"/>
            <a:ext cx="5295985"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EC9326D-60FC-CF0D-16F1-D65CD916B91B}"/>
              </a:ext>
            </a:extLst>
          </p:cNvPr>
          <p:cNvCxnSpPr>
            <a:cxnSpLocks/>
          </p:cNvCxnSpPr>
          <p:nvPr/>
        </p:nvCxnSpPr>
        <p:spPr>
          <a:xfrm>
            <a:off x="3475774" y="4518980"/>
            <a:ext cx="5" cy="248693"/>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51FE03C-B67A-A31E-DED4-41818F50B934}"/>
              </a:ext>
            </a:extLst>
          </p:cNvPr>
          <p:cNvCxnSpPr>
            <a:cxnSpLocks/>
          </p:cNvCxnSpPr>
          <p:nvPr/>
        </p:nvCxnSpPr>
        <p:spPr>
          <a:xfrm>
            <a:off x="2041264" y="4766860"/>
            <a:ext cx="0" cy="286344"/>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6A1FF61-6F59-81D9-DDD5-9AD2A9984588}"/>
              </a:ext>
            </a:extLst>
          </p:cNvPr>
          <p:cNvCxnSpPr>
            <a:cxnSpLocks/>
          </p:cNvCxnSpPr>
          <p:nvPr/>
        </p:nvCxnSpPr>
        <p:spPr>
          <a:xfrm>
            <a:off x="4936238" y="4775454"/>
            <a:ext cx="5905" cy="27775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CDE5505-8763-99E2-1FAF-D5D5375302EC}"/>
              </a:ext>
            </a:extLst>
          </p:cNvPr>
          <p:cNvCxnSpPr>
            <a:cxnSpLocks/>
          </p:cNvCxnSpPr>
          <p:nvPr/>
        </p:nvCxnSpPr>
        <p:spPr>
          <a:xfrm>
            <a:off x="2041264" y="4766860"/>
            <a:ext cx="2902216"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7BD3E33-7E42-CB82-D422-1FB98A8333E4}"/>
              </a:ext>
            </a:extLst>
          </p:cNvPr>
          <p:cNvCxnSpPr>
            <a:cxnSpLocks/>
          </p:cNvCxnSpPr>
          <p:nvPr/>
        </p:nvCxnSpPr>
        <p:spPr>
          <a:xfrm>
            <a:off x="8775802" y="4501680"/>
            <a:ext cx="5" cy="248693"/>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6B12E9-B43F-9F87-20B9-7F2E71BCDF67}"/>
              </a:ext>
            </a:extLst>
          </p:cNvPr>
          <p:cNvCxnSpPr>
            <a:cxnSpLocks/>
          </p:cNvCxnSpPr>
          <p:nvPr/>
        </p:nvCxnSpPr>
        <p:spPr>
          <a:xfrm>
            <a:off x="7490628" y="4772788"/>
            <a:ext cx="0" cy="280416"/>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C50D845-E14F-0B45-5519-BE7181F8BCEF}"/>
              </a:ext>
            </a:extLst>
          </p:cNvPr>
          <p:cNvCxnSpPr>
            <a:cxnSpLocks/>
          </p:cNvCxnSpPr>
          <p:nvPr/>
        </p:nvCxnSpPr>
        <p:spPr>
          <a:xfrm>
            <a:off x="10135293" y="4772788"/>
            <a:ext cx="5905" cy="280416"/>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3CAD824-886F-1A5D-8EE4-9F660B1069A1}"/>
              </a:ext>
            </a:extLst>
          </p:cNvPr>
          <p:cNvCxnSpPr>
            <a:cxnSpLocks/>
          </p:cNvCxnSpPr>
          <p:nvPr/>
        </p:nvCxnSpPr>
        <p:spPr>
          <a:xfrm>
            <a:off x="7490628" y="4766860"/>
            <a:ext cx="2644664"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CDBC1A-071A-855E-5574-9B70D40ECB26}"/>
              </a:ext>
            </a:extLst>
          </p:cNvPr>
          <p:cNvSpPr txBox="1"/>
          <p:nvPr/>
        </p:nvSpPr>
        <p:spPr>
          <a:xfrm>
            <a:off x="2572293" y="2523638"/>
            <a:ext cx="1807353" cy="461665"/>
          </a:xfrm>
          <a:prstGeom prst="rect">
            <a:avLst/>
          </a:prstGeom>
          <a:solidFill>
            <a:schemeClr val="accent2">
              <a:lumMod val="40000"/>
              <a:lumOff val="60000"/>
            </a:schemeClr>
          </a:solidFill>
          <a:ln>
            <a:solidFill>
              <a:schemeClr val="accent6"/>
            </a:solidFill>
          </a:ln>
        </p:spPr>
        <p:txBody>
          <a:bodyPr wrap="non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1418 SR-AVG</a:t>
            </a:r>
          </a:p>
        </p:txBody>
      </p:sp>
      <p:sp>
        <p:nvSpPr>
          <p:cNvPr id="10" name="TextBox 9">
            <a:extLst>
              <a:ext uri="{FF2B5EF4-FFF2-40B4-BE49-F238E27FC236}">
                <a16:creationId xmlns:a16="http://schemas.microsoft.com/office/drawing/2014/main" id="{D2E856CC-7CC6-B636-5236-A71EA141AF27}"/>
              </a:ext>
            </a:extLst>
          </p:cNvPr>
          <p:cNvSpPr txBox="1"/>
          <p:nvPr/>
        </p:nvSpPr>
        <p:spPr>
          <a:xfrm>
            <a:off x="7926022" y="2523638"/>
            <a:ext cx="1691489" cy="461665"/>
          </a:xfrm>
          <a:prstGeom prst="rect">
            <a:avLst/>
          </a:prstGeom>
          <a:solidFill>
            <a:srgbClr val="FFC000"/>
          </a:solidFill>
          <a:ln>
            <a:solidFill>
              <a:schemeClr val="accent6"/>
            </a:solidFill>
          </a:ln>
        </p:spPr>
        <p:txBody>
          <a:bodyPr wrap="non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916 SR-High</a:t>
            </a:r>
          </a:p>
        </p:txBody>
      </p:sp>
      <p:sp>
        <p:nvSpPr>
          <p:cNvPr id="3" name="TextBox 2">
            <a:extLst>
              <a:ext uri="{FF2B5EF4-FFF2-40B4-BE49-F238E27FC236}">
                <a16:creationId xmlns:a16="http://schemas.microsoft.com/office/drawing/2014/main" id="{C0D0276F-DFC9-1F8E-D92B-7A4286683C4D}"/>
              </a:ext>
            </a:extLst>
          </p:cNvPr>
          <p:cNvSpPr txBox="1"/>
          <p:nvPr/>
        </p:nvSpPr>
        <p:spPr>
          <a:xfrm>
            <a:off x="5007781" y="1514158"/>
            <a:ext cx="2018951" cy="461665"/>
          </a:xfrm>
          <a:prstGeom prst="rect">
            <a:avLst/>
          </a:prstGeom>
          <a:solidFill>
            <a:schemeClr val="accent1"/>
          </a:solidFill>
          <a:ln>
            <a:solidFill>
              <a:schemeClr val="accent6"/>
            </a:solidFill>
          </a:ln>
        </p:spPr>
        <p:txBody>
          <a:bodyPr wrap="non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4018 Stratified</a:t>
            </a:r>
          </a:p>
        </p:txBody>
      </p:sp>
      <p:sp>
        <p:nvSpPr>
          <p:cNvPr id="4" name="TextBox 3">
            <a:extLst>
              <a:ext uri="{FF2B5EF4-FFF2-40B4-BE49-F238E27FC236}">
                <a16:creationId xmlns:a16="http://schemas.microsoft.com/office/drawing/2014/main" id="{3C3D23A8-CAE6-50D0-3AC8-44261A7E3B2B}"/>
              </a:ext>
            </a:extLst>
          </p:cNvPr>
          <p:cNvSpPr txBox="1"/>
          <p:nvPr/>
        </p:nvSpPr>
        <p:spPr>
          <a:xfrm>
            <a:off x="1296146" y="1514158"/>
            <a:ext cx="1872737" cy="461665"/>
          </a:xfrm>
          <a:prstGeom prst="rect">
            <a:avLst/>
          </a:prstGeom>
          <a:solidFill>
            <a:schemeClr val="tx2">
              <a:lumMod val="40000"/>
              <a:lumOff val="60000"/>
            </a:schemeClr>
          </a:solidFill>
          <a:ln>
            <a:solidFill>
              <a:schemeClr val="tx1"/>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1635 SR-Fav</a:t>
            </a:r>
          </a:p>
        </p:txBody>
      </p:sp>
      <p:cxnSp>
        <p:nvCxnSpPr>
          <p:cNvPr id="5" name="Straight Connector 4">
            <a:extLst>
              <a:ext uri="{FF2B5EF4-FFF2-40B4-BE49-F238E27FC236}">
                <a16:creationId xmlns:a16="http://schemas.microsoft.com/office/drawing/2014/main" id="{F808DC20-A5C6-BCD4-C1E9-11344EAC6420}"/>
              </a:ext>
            </a:extLst>
          </p:cNvPr>
          <p:cNvCxnSpPr>
            <a:cxnSpLocks/>
            <a:stCxn id="3" idx="1"/>
            <a:endCxn id="4" idx="3"/>
          </p:cNvCxnSpPr>
          <p:nvPr/>
        </p:nvCxnSpPr>
        <p:spPr>
          <a:xfrm flipH="1">
            <a:off x="3168883" y="1744991"/>
            <a:ext cx="1838898"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294AC28-116E-8102-0FC4-579922DD0194}"/>
              </a:ext>
            </a:extLst>
          </p:cNvPr>
          <p:cNvSpPr/>
          <p:nvPr/>
        </p:nvSpPr>
        <p:spPr>
          <a:xfrm>
            <a:off x="812800" y="1379050"/>
            <a:ext cx="4162584" cy="778525"/>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sp>
        <p:nvSpPr>
          <p:cNvPr id="17" name="TextBox 16">
            <a:extLst>
              <a:ext uri="{FF2B5EF4-FFF2-40B4-BE49-F238E27FC236}">
                <a16:creationId xmlns:a16="http://schemas.microsoft.com/office/drawing/2014/main" id="{F1AE0F57-676C-17BB-7C80-EACEF05074EF}"/>
              </a:ext>
            </a:extLst>
          </p:cNvPr>
          <p:cNvSpPr txBox="1"/>
          <p:nvPr/>
        </p:nvSpPr>
        <p:spPr>
          <a:xfrm>
            <a:off x="4975390" y="870742"/>
            <a:ext cx="2083733" cy="461665"/>
          </a:xfrm>
          <a:prstGeom prst="rect">
            <a:avLst/>
          </a:prstGeom>
          <a:solidFill>
            <a:schemeClr val="accent1"/>
          </a:solidFill>
          <a:ln>
            <a:solidFill>
              <a:schemeClr val="accent6"/>
            </a:solidFill>
          </a:ln>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4236 Eligible</a:t>
            </a:r>
          </a:p>
        </p:txBody>
      </p:sp>
    </p:spTree>
    <p:extLst>
      <p:ext uri="{BB962C8B-B14F-4D97-AF65-F5344CB8AC3E}">
        <p14:creationId xmlns:p14="http://schemas.microsoft.com/office/powerpoint/2010/main" val="416900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34" grpId="0"/>
      <p:bldP spid="35" grpId="0"/>
      <p:bldP spid="39" grpId="0"/>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B132A-1BB6-522D-6BC6-4FC6B7853529}"/>
              </a:ext>
            </a:extLst>
          </p:cNvPr>
          <p:cNvSpPr/>
          <p:nvPr/>
        </p:nvSpPr>
        <p:spPr>
          <a:xfrm>
            <a:off x="203200" y="5765800"/>
            <a:ext cx="11887200" cy="9777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2" name="Text Placeholder 1">
            <a:extLst>
              <a:ext uri="{FF2B5EF4-FFF2-40B4-BE49-F238E27FC236}">
                <a16:creationId xmlns:a16="http://schemas.microsoft.com/office/drawing/2014/main" id="{5C668438-415C-158C-C872-706F385AD7B0}"/>
              </a:ext>
            </a:extLst>
          </p:cNvPr>
          <p:cNvSpPr>
            <a:spLocks noGrp="1"/>
          </p:cNvSpPr>
          <p:nvPr>
            <p:ph type="body" sz="quarter" idx="12"/>
          </p:nvPr>
        </p:nvSpPr>
        <p:spPr>
          <a:xfrm>
            <a:off x="9741962" y="6276712"/>
            <a:ext cx="65" cy="153888"/>
          </a:xfrm>
        </p:spPr>
        <p:txBody>
          <a:bodyPr/>
          <a:lstStyle/>
          <a:p>
            <a:endParaRPr lang="en-US"/>
          </a:p>
        </p:txBody>
      </p:sp>
      <p:sp>
        <p:nvSpPr>
          <p:cNvPr id="3" name="Title 2">
            <a:extLst>
              <a:ext uri="{FF2B5EF4-FFF2-40B4-BE49-F238E27FC236}">
                <a16:creationId xmlns:a16="http://schemas.microsoft.com/office/drawing/2014/main" id="{A40402BA-1322-9448-1F95-57CDA4D11A60}"/>
              </a:ext>
            </a:extLst>
          </p:cNvPr>
          <p:cNvSpPr>
            <a:spLocks noGrp="1"/>
          </p:cNvSpPr>
          <p:nvPr>
            <p:ph type="title"/>
          </p:nvPr>
        </p:nvSpPr>
        <p:spPr>
          <a:xfrm>
            <a:off x="0" y="114489"/>
            <a:ext cx="12395200" cy="787119"/>
          </a:xfrm>
        </p:spPr>
        <p:txBody>
          <a:bodyPr/>
          <a:lstStyle/>
          <a:p>
            <a:pPr algn="ctr"/>
            <a:r>
              <a:rPr lang="en-US" sz="4267" dirty="0">
                <a:latin typeface="+mj-lt"/>
              </a:rPr>
              <a:t>Features of randomized patients</a:t>
            </a:r>
          </a:p>
        </p:txBody>
      </p:sp>
      <p:graphicFrame>
        <p:nvGraphicFramePr>
          <p:cNvPr id="4" name="Table 3">
            <a:extLst>
              <a:ext uri="{FF2B5EF4-FFF2-40B4-BE49-F238E27FC236}">
                <a16:creationId xmlns:a16="http://schemas.microsoft.com/office/drawing/2014/main" id="{89C2B0B3-8722-2A08-A66A-1834E3324E34}"/>
              </a:ext>
            </a:extLst>
          </p:cNvPr>
          <p:cNvGraphicFramePr>
            <a:graphicFrameLocks noGrp="1"/>
          </p:cNvGraphicFramePr>
          <p:nvPr/>
        </p:nvGraphicFramePr>
        <p:xfrm>
          <a:off x="1016264" y="1092200"/>
          <a:ext cx="10363203" cy="5520696"/>
        </p:xfrm>
        <a:graphic>
          <a:graphicData uri="http://schemas.openxmlformats.org/drawingml/2006/table">
            <a:tbl>
              <a:tblPr firstRow="1" firstCol="1" bandRow="1">
                <a:tableStyleId>{5C22544A-7EE6-4342-B048-85BDC9FD1C3A}</a:tableStyleId>
              </a:tblPr>
              <a:tblGrid>
                <a:gridCol w="3089031">
                  <a:extLst>
                    <a:ext uri="{9D8B030D-6E8A-4147-A177-3AD203B41FA5}">
                      <a16:colId xmlns:a16="http://schemas.microsoft.com/office/drawing/2014/main" val="3459660228"/>
                    </a:ext>
                  </a:extLst>
                </a:gridCol>
                <a:gridCol w="1818543">
                  <a:extLst>
                    <a:ext uri="{9D8B030D-6E8A-4147-A177-3AD203B41FA5}">
                      <a16:colId xmlns:a16="http://schemas.microsoft.com/office/drawing/2014/main" val="2963354204"/>
                    </a:ext>
                  </a:extLst>
                </a:gridCol>
                <a:gridCol w="1818543">
                  <a:extLst>
                    <a:ext uri="{9D8B030D-6E8A-4147-A177-3AD203B41FA5}">
                      <a16:colId xmlns:a16="http://schemas.microsoft.com/office/drawing/2014/main" val="2720415105"/>
                    </a:ext>
                  </a:extLst>
                </a:gridCol>
                <a:gridCol w="1818543">
                  <a:extLst>
                    <a:ext uri="{9D8B030D-6E8A-4147-A177-3AD203B41FA5}">
                      <a16:colId xmlns:a16="http://schemas.microsoft.com/office/drawing/2014/main" val="4034696570"/>
                    </a:ext>
                  </a:extLst>
                </a:gridCol>
                <a:gridCol w="1818543">
                  <a:extLst>
                    <a:ext uri="{9D8B030D-6E8A-4147-A177-3AD203B41FA5}">
                      <a16:colId xmlns:a16="http://schemas.microsoft.com/office/drawing/2014/main" val="3671744260"/>
                    </a:ext>
                  </a:extLst>
                </a:gridCol>
              </a:tblGrid>
              <a:tr h="419355">
                <a:tc>
                  <a:txBody>
                    <a:bodyPr/>
                    <a:lstStyle/>
                    <a:p>
                      <a:pPr marL="0" marR="0">
                        <a:lnSpc>
                          <a:spcPct val="200000"/>
                        </a:lnSpc>
                      </a:pPr>
                      <a:r>
                        <a:rPr lang="en-CA" sz="1600" kern="100" dirty="0">
                          <a:solidFill>
                            <a:schemeClr val="accent6"/>
                          </a:solidFill>
                          <a:effectLst/>
                        </a:rPr>
                        <a:t> </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gridSpan="2">
                  <a:txBody>
                    <a:bodyPr/>
                    <a:lstStyle/>
                    <a:p>
                      <a:pPr marL="0" marR="0" algn="ctr">
                        <a:lnSpc>
                          <a:spcPct val="100000"/>
                        </a:lnSpc>
                      </a:pPr>
                      <a:r>
                        <a:rPr lang="en-CA" sz="1600" kern="100" dirty="0">
                          <a:solidFill>
                            <a:schemeClr val="accent6"/>
                          </a:solidFill>
                          <a:effectLst/>
                        </a:rPr>
                        <a:t>SR-AVG</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nchor="ctr">
                    <a:solidFill>
                      <a:schemeClr val="accent2">
                        <a:lumMod val="60000"/>
                        <a:lumOff val="40000"/>
                      </a:schemeClr>
                    </a:solidFill>
                  </a:tcPr>
                </a:tc>
                <a:tc hMerge="1">
                  <a:txBody>
                    <a:bodyPr/>
                    <a:lstStyle/>
                    <a:p>
                      <a:endParaRPr lang="en-US"/>
                    </a:p>
                  </a:txBody>
                  <a:tcPr/>
                </a:tc>
                <a:tc gridSpan="2">
                  <a:txBody>
                    <a:bodyPr/>
                    <a:lstStyle/>
                    <a:p>
                      <a:pPr marL="0" marR="0" algn="ctr">
                        <a:lnSpc>
                          <a:spcPct val="100000"/>
                        </a:lnSpc>
                      </a:pPr>
                      <a:r>
                        <a:rPr lang="en-CA" sz="1600" kern="100" dirty="0">
                          <a:solidFill>
                            <a:schemeClr val="accent6"/>
                          </a:solidFill>
                          <a:effectLst/>
                        </a:rPr>
                        <a:t>SR-High</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nchor="ctr">
                    <a:solidFill>
                      <a:srgbClr val="FFC000"/>
                    </a:solidFill>
                  </a:tcPr>
                </a:tc>
                <a:tc hMerge="1">
                  <a:txBody>
                    <a:bodyPr/>
                    <a:lstStyle/>
                    <a:p>
                      <a:endParaRPr lang="en-US"/>
                    </a:p>
                  </a:txBody>
                  <a:tcPr/>
                </a:tc>
                <a:extLst>
                  <a:ext uri="{0D108BD9-81ED-4DB2-BD59-A6C34878D82A}">
                    <a16:rowId xmlns:a16="http://schemas.microsoft.com/office/drawing/2014/main" val="397421003"/>
                  </a:ext>
                </a:extLst>
              </a:tr>
              <a:tr h="487680">
                <a:tc>
                  <a:txBody>
                    <a:bodyPr/>
                    <a:lstStyle/>
                    <a:p>
                      <a:pPr marL="0" marR="0" algn="ctr">
                        <a:lnSpc>
                          <a:spcPct val="200000"/>
                        </a:lnSpc>
                      </a:pPr>
                      <a:r>
                        <a:rPr lang="en-CA" sz="1600" kern="100" dirty="0">
                          <a:solidFill>
                            <a:schemeClr val="accent6"/>
                          </a:solidFill>
                          <a:effectLst/>
                        </a:rPr>
                        <a:t>Characteristic</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100000"/>
                        </a:lnSpc>
                      </a:pPr>
                      <a:r>
                        <a:rPr lang="en-CA" sz="1600" b="1" kern="100" dirty="0">
                          <a:solidFill>
                            <a:srgbClr val="0070C0"/>
                          </a:solidFill>
                          <a:effectLst/>
                        </a:rPr>
                        <a:t>Chemo Only </a:t>
                      </a:r>
                    </a:p>
                    <a:p>
                      <a:pPr marL="0" marR="0" algn="ctr">
                        <a:lnSpc>
                          <a:spcPct val="100000"/>
                        </a:lnSpc>
                      </a:pPr>
                      <a:r>
                        <a:rPr lang="en-CA" sz="1600" b="1" kern="100" dirty="0">
                          <a:solidFill>
                            <a:srgbClr val="0070C0"/>
                          </a:solidFill>
                          <a:effectLst/>
                        </a:rPr>
                        <a:t>(N=418)</a:t>
                      </a:r>
                      <a:endParaRPr lang="en-US" sz="16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100000"/>
                        </a:lnSpc>
                      </a:pPr>
                      <a:r>
                        <a:rPr lang="en-CA" sz="1600" b="1" kern="100" dirty="0" err="1">
                          <a:solidFill>
                            <a:srgbClr val="C00000"/>
                          </a:solidFill>
                          <a:effectLst/>
                        </a:rPr>
                        <a:t>Blina</a:t>
                      </a:r>
                      <a:r>
                        <a:rPr lang="en-CA" sz="1600" b="1" kern="100" dirty="0">
                          <a:solidFill>
                            <a:srgbClr val="C00000"/>
                          </a:solidFill>
                          <a:effectLst/>
                        </a:rPr>
                        <a:t> + Chemo </a:t>
                      </a:r>
                    </a:p>
                    <a:p>
                      <a:pPr marL="0" marR="0" algn="ctr">
                        <a:lnSpc>
                          <a:spcPct val="100000"/>
                        </a:lnSpc>
                      </a:pPr>
                      <a:r>
                        <a:rPr lang="en-CA" sz="1600" b="1" kern="100" dirty="0">
                          <a:solidFill>
                            <a:srgbClr val="C00000"/>
                          </a:solidFill>
                          <a:effectLst/>
                        </a:rPr>
                        <a:t>(N=417)</a:t>
                      </a:r>
                      <a:endParaRPr lang="en-US" sz="1600" b="1"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100000"/>
                        </a:lnSpc>
                      </a:pPr>
                      <a:r>
                        <a:rPr lang="en-CA" sz="1600" b="1" kern="100" dirty="0">
                          <a:solidFill>
                            <a:srgbClr val="0070C0"/>
                          </a:solidFill>
                          <a:effectLst/>
                        </a:rPr>
                        <a:t>Chemo Only </a:t>
                      </a:r>
                    </a:p>
                    <a:p>
                      <a:pPr marL="0" marR="0" algn="ctr">
                        <a:lnSpc>
                          <a:spcPct val="100000"/>
                        </a:lnSpc>
                      </a:pPr>
                      <a:r>
                        <a:rPr lang="en-CA" sz="1600" b="1" kern="100" dirty="0">
                          <a:solidFill>
                            <a:srgbClr val="0070C0"/>
                          </a:solidFill>
                          <a:effectLst/>
                        </a:rPr>
                        <a:t>(N=304)</a:t>
                      </a:r>
                      <a:endParaRPr lang="en-US" sz="16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100000"/>
                        </a:lnSpc>
                      </a:pPr>
                      <a:r>
                        <a:rPr lang="en-CA" sz="1600" b="1" kern="100" dirty="0" err="1">
                          <a:solidFill>
                            <a:srgbClr val="C00000"/>
                          </a:solidFill>
                          <a:effectLst/>
                        </a:rPr>
                        <a:t>Blina</a:t>
                      </a:r>
                      <a:r>
                        <a:rPr lang="en-CA" sz="1600" b="1" kern="100" dirty="0">
                          <a:solidFill>
                            <a:srgbClr val="C00000"/>
                          </a:solidFill>
                          <a:effectLst/>
                        </a:rPr>
                        <a:t> + Chemo (N=301)</a:t>
                      </a:r>
                      <a:endParaRPr lang="en-US" sz="1600" b="1"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1155848919"/>
                  </a:ext>
                </a:extLst>
              </a:tr>
              <a:tr h="419355">
                <a:tc>
                  <a:txBody>
                    <a:bodyPr/>
                    <a:lstStyle/>
                    <a:p>
                      <a:pPr marL="0" marR="0">
                        <a:lnSpc>
                          <a:spcPct val="200000"/>
                        </a:lnSpc>
                      </a:pPr>
                      <a:r>
                        <a:rPr lang="en-CA" sz="1600" kern="100" dirty="0">
                          <a:solidFill>
                            <a:schemeClr val="accent6"/>
                          </a:solidFill>
                          <a:effectLst/>
                        </a:rPr>
                        <a:t>Median age (range) - years</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4.3 (1.0-10.0)</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4.0 (1.0-9.9)</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4.2 (1.1-9.9)</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4.6 (1.0-10.0)</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329061906"/>
                  </a:ext>
                </a:extLst>
              </a:tr>
              <a:tr h="419355">
                <a:tc>
                  <a:txBody>
                    <a:bodyPr/>
                    <a:lstStyle/>
                    <a:p>
                      <a:pPr marL="0" marR="0">
                        <a:lnSpc>
                          <a:spcPct val="200000"/>
                        </a:lnSpc>
                      </a:pPr>
                      <a:r>
                        <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Median WBC - x10</a:t>
                      </a:r>
                      <a:r>
                        <a:rPr lang="en-US" sz="1600" kern="1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9</a:t>
                      </a:r>
                      <a:r>
                        <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/L</a:t>
                      </a:r>
                    </a:p>
                  </a:txBody>
                  <a:tcPr marL="19357" marR="19357" marT="0" marB="0"/>
                </a:tc>
                <a:tc>
                  <a:txBody>
                    <a:bodyPr/>
                    <a:lstStyle/>
                    <a:p>
                      <a:pPr marL="0" marR="0" algn="ctr">
                        <a:lnSpc>
                          <a:spcPct val="200000"/>
                        </a:lnSpc>
                      </a:pPr>
                      <a:r>
                        <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7.5 (0.0-49.7)</a:t>
                      </a:r>
                    </a:p>
                  </a:txBody>
                  <a:tcPr marL="19357" marR="19357" marT="0" marB="0"/>
                </a:tc>
                <a:tc>
                  <a:txBody>
                    <a:bodyPr/>
                    <a:lstStyle/>
                    <a:p>
                      <a:pPr marL="0" marR="0" algn="ctr">
                        <a:lnSpc>
                          <a:spcPct val="200000"/>
                        </a:lnSpc>
                      </a:pPr>
                      <a:r>
                        <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7.7 (0.3-49.7)</a:t>
                      </a:r>
                    </a:p>
                  </a:txBody>
                  <a:tcPr marL="19357" marR="19357" marT="0" marB="0"/>
                </a:tc>
                <a:tc>
                  <a:txBody>
                    <a:bodyPr/>
                    <a:lstStyle/>
                    <a:p>
                      <a:pPr marL="0" marR="0" algn="ctr">
                        <a:lnSpc>
                          <a:spcPct val="200000"/>
                        </a:lnSpc>
                      </a:pPr>
                      <a:r>
                        <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7.4 (0.6-49.8)</a:t>
                      </a:r>
                    </a:p>
                  </a:txBody>
                  <a:tcPr marL="19357" marR="19357" marT="0" marB="0"/>
                </a:tc>
                <a:tc>
                  <a:txBody>
                    <a:bodyPr/>
                    <a:lstStyle/>
                    <a:p>
                      <a:pPr marL="0" marR="0" algn="ctr">
                        <a:lnSpc>
                          <a:spcPct val="200000"/>
                        </a:lnSpc>
                      </a:pPr>
                      <a:r>
                        <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8.8 (0.4-47.8)</a:t>
                      </a:r>
                    </a:p>
                  </a:txBody>
                  <a:tcPr marL="19357" marR="19357" marT="0" marB="0"/>
                </a:tc>
                <a:extLst>
                  <a:ext uri="{0D108BD9-81ED-4DB2-BD59-A6C34878D82A}">
                    <a16:rowId xmlns:a16="http://schemas.microsoft.com/office/drawing/2014/main" val="740675738"/>
                  </a:ext>
                </a:extLst>
              </a:tr>
              <a:tr h="419355">
                <a:tc>
                  <a:txBody>
                    <a:bodyPr/>
                    <a:lstStyle/>
                    <a:p>
                      <a:pPr marL="0" marR="0">
                        <a:lnSpc>
                          <a:spcPct val="200000"/>
                        </a:lnSpc>
                      </a:pPr>
                      <a:r>
                        <a:rPr lang="en-CA" sz="1600" kern="100">
                          <a:solidFill>
                            <a:schemeClr val="accent6"/>
                          </a:solidFill>
                          <a:effectLst/>
                        </a:rPr>
                        <a:t>Sex – N (%)</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 </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 </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 </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 </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3926895"/>
                  </a:ext>
                </a:extLst>
              </a:tr>
              <a:tr h="419355">
                <a:tc>
                  <a:txBody>
                    <a:bodyPr/>
                    <a:lstStyle/>
                    <a:p>
                      <a:pPr marL="0" marR="0">
                        <a:lnSpc>
                          <a:spcPct val="200000"/>
                        </a:lnSpc>
                      </a:pPr>
                      <a:r>
                        <a:rPr lang="en-CA" sz="1600" kern="100">
                          <a:solidFill>
                            <a:schemeClr val="accent6"/>
                          </a:solidFill>
                          <a:effectLst/>
                        </a:rPr>
                        <a:t>     Female</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195 (46.7%)</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207 (49.6%)</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137 (45.1%)</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143 (47.5%)</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2427490810"/>
                  </a:ext>
                </a:extLst>
              </a:tr>
              <a:tr h="419355">
                <a:tc>
                  <a:txBody>
                    <a:bodyPr/>
                    <a:lstStyle/>
                    <a:p>
                      <a:pPr marL="0" marR="0">
                        <a:lnSpc>
                          <a:spcPct val="200000"/>
                        </a:lnSpc>
                      </a:pPr>
                      <a:r>
                        <a:rPr lang="en-CA" sz="1600" kern="100">
                          <a:solidFill>
                            <a:schemeClr val="accent6"/>
                          </a:solidFill>
                          <a:effectLst/>
                        </a:rPr>
                        <a:t>     Male</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223 (53.3%)</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210 (50.4%)</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167 (54.9%)</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158 (52.5%)</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3458305888"/>
                  </a:ext>
                </a:extLst>
              </a:tr>
              <a:tr h="419355">
                <a:tc>
                  <a:txBody>
                    <a:bodyPr/>
                    <a:lstStyle/>
                    <a:p>
                      <a:pPr marL="0" marR="0">
                        <a:lnSpc>
                          <a:spcPct val="200000"/>
                        </a:lnSpc>
                      </a:pPr>
                      <a:r>
                        <a:rPr lang="en-CA" sz="1600" kern="100">
                          <a:solidFill>
                            <a:schemeClr val="accent6"/>
                          </a:solidFill>
                          <a:effectLst/>
                        </a:rPr>
                        <a:t>Race/ethnicity – N (%)</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 </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 </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 </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 </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2954740777"/>
                  </a:ext>
                </a:extLst>
              </a:tr>
              <a:tr h="419355">
                <a:tc>
                  <a:txBody>
                    <a:bodyPr/>
                    <a:lstStyle/>
                    <a:p>
                      <a:pPr marL="0" marR="0">
                        <a:lnSpc>
                          <a:spcPct val="200000"/>
                        </a:lnSpc>
                      </a:pPr>
                      <a:r>
                        <a:rPr lang="en-CA" sz="1600" kern="100">
                          <a:solidFill>
                            <a:schemeClr val="accent6"/>
                          </a:solidFill>
                          <a:effectLst/>
                        </a:rPr>
                        <a:t>     Hispanic</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104 (24.9%)</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100 (24.0%)</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84 (27.6%)</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84 (27.9%)</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2182642721"/>
                  </a:ext>
                </a:extLst>
              </a:tr>
              <a:tr h="419355">
                <a:tc>
                  <a:txBody>
                    <a:bodyPr/>
                    <a:lstStyle/>
                    <a:p>
                      <a:pPr marL="0" marR="0">
                        <a:lnSpc>
                          <a:spcPct val="200000"/>
                        </a:lnSpc>
                      </a:pPr>
                      <a:r>
                        <a:rPr lang="en-CA" sz="1600" kern="100">
                          <a:solidFill>
                            <a:schemeClr val="accent6"/>
                          </a:solidFill>
                          <a:effectLst/>
                        </a:rPr>
                        <a:t>     Non-Hispanic Asian</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19 (4.5%)</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20 (4.8%)</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10 (3.3%)</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13 (4.3%)</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3552307673"/>
                  </a:ext>
                </a:extLst>
              </a:tr>
              <a:tr h="419355">
                <a:tc>
                  <a:txBody>
                    <a:bodyPr/>
                    <a:lstStyle/>
                    <a:p>
                      <a:pPr marL="0" marR="0">
                        <a:lnSpc>
                          <a:spcPct val="200000"/>
                        </a:lnSpc>
                      </a:pPr>
                      <a:r>
                        <a:rPr lang="en-CA" sz="1600" kern="100">
                          <a:solidFill>
                            <a:schemeClr val="accent6"/>
                          </a:solidFill>
                          <a:effectLst/>
                        </a:rPr>
                        <a:t>     Non-Hispanic Black</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20 (4.8%)</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26 (6.2%)</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18 (5.9%)</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16 (5.3%)</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105527709"/>
                  </a:ext>
                </a:extLst>
              </a:tr>
              <a:tr h="419355">
                <a:tc>
                  <a:txBody>
                    <a:bodyPr/>
                    <a:lstStyle/>
                    <a:p>
                      <a:pPr marL="0" marR="0">
                        <a:lnSpc>
                          <a:spcPct val="200000"/>
                        </a:lnSpc>
                      </a:pPr>
                      <a:r>
                        <a:rPr lang="en-CA" sz="1600" kern="100">
                          <a:solidFill>
                            <a:schemeClr val="accent6"/>
                          </a:solidFill>
                          <a:effectLst/>
                        </a:rPr>
                        <a:t>     Non-Hispanic White</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213 (51.0%)</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217 (52.0%)</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140 (46.1%)</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156 (51.8%)</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2467067397"/>
                  </a:ext>
                </a:extLst>
              </a:tr>
              <a:tr h="419355">
                <a:tc>
                  <a:txBody>
                    <a:bodyPr/>
                    <a:lstStyle/>
                    <a:p>
                      <a:pPr marL="152400" marR="0">
                        <a:lnSpc>
                          <a:spcPct val="200000"/>
                        </a:lnSpc>
                      </a:pPr>
                      <a:r>
                        <a:rPr lang="en-CA" sz="1600" kern="100">
                          <a:solidFill>
                            <a:schemeClr val="accent6"/>
                          </a:solidFill>
                          <a:effectLst/>
                        </a:rPr>
                        <a:t>Other/Unknown</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62 (14.8%)</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54 (12.9%)</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a:solidFill>
                            <a:schemeClr val="accent6"/>
                          </a:solidFill>
                          <a:effectLst/>
                        </a:rPr>
                        <a:t>52 (17.1%)</a:t>
                      </a:r>
                      <a:endParaRPr lang="en-US" sz="16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tc>
                  <a:txBody>
                    <a:bodyPr/>
                    <a:lstStyle/>
                    <a:p>
                      <a:pPr marL="0" marR="0" algn="ctr">
                        <a:lnSpc>
                          <a:spcPct val="200000"/>
                        </a:lnSpc>
                      </a:pPr>
                      <a:r>
                        <a:rPr lang="en-CA" sz="1600" kern="100" dirty="0">
                          <a:solidFill>
                            <a:schemeClr val="accent6"/>
                          </a:solidFill>
                          <a:effectLst/>
                        </a:rPr>
                        <a:t>32 (10.6%)</a:t>
                      </a:r>
                      <a:endParaRPr lang="en-US" sz="16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19357" marR="19357" marT="0" marB="0"/>
                </a:tc>
                <a:extLst>
                  <a:ext uri="{0D108BD9-81ED-4DB2-BD59-A6C34878D82A}">
                    <a16:rowId xmlns:a16="http://schemas.microsoft.com/office/drawing/2014/main" val="881461090"/>
                  </a:ext>
                </a:extLst>
              </a:tr>
            </a:tbl>
          </a:graphicData>
        </a:graphic>
      </p:graphicFrame>
    </p:spTree>
    <p:extLst>
      <p:ext uri="{BB962C8B-B14F-4D97-AF65-F5344CB8AC3E}">
        <p14:creationId xmlns:p14="http://schemas.microsoft.com/office/powerpoint/2010/main" val="1633656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435092-84E6-6D99-6048-0CC5FE99031A}"/>
              </a:ext>
            </a:extLst>
          </p:cNvPr>
          <p:cNvSpPr>
            <a:spLocks noGrp="1"/>
          </p:cNvSpPr>
          <p:nvPr>
            <p:ph type="body" sz="quarter" idx="12"/>
          </p:nvPr>
        </p:nvSpPr>
        <p:spPr>
          <a:xfrm>
            <a:off x="11175914" y="6223000"/>
            <a:ext cx="65" cy="153888"/>
          </a:xfrm>
        </p:spPr>
        <p:txBody>
          <a:bodyPr/>
          <a:lstStyle/>
          <a:p>
            <a:endParaRPr lang="en-US"/>
          </a:p>
        </p:txBody>
      </p:sp>
      <p:sp>
        <p:nvSpPr>
          <p:cNvPr id="2" name="Title 1">
            <a:extLst>
              <a:ext uri="{FF2B5EF4-FFF2-40B4-BE49-F238E27FC236}">
                <a16:creationId xmlns:a16="http://schemas.microsoft.com/office/drawing/2014/main" id="{053D6009-6A9A-0DCD-2148-AA680B1DA13D}"/>
              </a:ext>
            </a:extLst>
          </p:cNvPr>
          <p:cNvSpPr>
            <a:spLocks noGrp="1"/>
          </p:cNvSpPr>
          <p:nvPr>
            <p:ph type="title"/>
          </p:nvPr>
        </p:nvSpPr>
        <p:spPr>
          <a:xfrm>
            <a:off x="1117600" y="381001"/>
            <a:ext cx="10363200" cy="787119"/>
          </a:xfrm>
        </p:spPr>
        <p:txBody>
          <a:bodyPr>
            <a:noAutofit/>
          </a:bodyPr>
          <a:lstStyle/>
          <a:p>
            <a:pPr algn="ctr"/>
            <a:r>
              <a:rPr lang="en-US" sz="4267" dirty="0">
                <a:latin typeface="+mj-lt"/>
              </a:rPr>
              <a:t>Blinatumomab significantly improves DFS</a:t>
            </a:r>
          </a:p>
        </p:txBody>
      </p:sp>
      <p:sp>
        <p:nvSpPr>
          <p:cNvPr id="19" name="TextBox 18">
            <a:extLst>
              <a:ext uri="{FF2B5EF4-FFF2-40B4-BE49-F238E27FC236}">
                <a16:creationId xmlns:a16="http://schemas.microsoft.com/office/drawing/2014/main" id="{BBACF4FE-B020-6770-1A26-28FC30D6CBBF}"/>
              </a:ext>
            </a:extLst>
          </p:cNvPr>
          <p:cNvSpPr txBox="1"/>
          <p:nvPr/>
        </p:nvSpPr>
        <p:spPr>
          <a:xfrm>
            <a:off x="8326842" y="5255981"/>
            <a:ext cx="3357159"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3-yr DFS 84.8 vs 94.1% </a:t>
            </a:r>
          </a:p>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HR 0.45</a:t>
            </a:r>
          </a:p>
        </p:txBody>
      </p:sp>
      <p:sp>
        <p:nvSpPr>
          <p:cNvPr id="20" name="TextBox 19">
            <a:extLst>
              <a:ext uri="{FF2B5EF4-FFF2-40B4-BE49-F238E27FC236}">
                <a16:creationId xmlns:a16="http://schemas.microsoft.com/office/drawing/2014/main" id="{7991E33F-785C-6E1D-F489-0DCEBFFC5A5D}"/>
              </a:ext>
            </a:extLst>
          </p:cNvPr>
          <p:cNvSpPr txBox="1"/>
          <p:nvPr/>
        </p:nvSpPr>
        <p:spPr>
          <a:xfrm>
            <a:off x="1071256" y="5237477"/>
            <a:ext cx="3102099" cy="830997"/>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3-yr DFS 87.9 vs 96%</a:t>
            </a:r>
          </a:p>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Hazard ratio (HR) 0.39</a:t>
            </a:r>
          </a:p>
        </p:txBody>
      </p:sp>
      <p:grpSp>
        <p:nvGrpSpPr>
          <p:cNvPr id="41" name="Group 40">
            <a:extLst>
              <a:ext uri="{FF2B5EF4-FFF2-40B4-BE49-F238E27FC236}">
                <a16:creationId xmlns:a16="http://schemas.microsoft.com/office/drawing/2014/main" id="{60A916B4-882E-F9DE-B7D1-EA3B278CC828}"/>
              </a:ext>
            </a:extLst>
          </p:cNvPr>
          <p:cNvGrpSpPr/>
          <p:nvPr/>
        </p:nvGrpSpPr>
        <p:grpSpPr>
          <a:xfrm>
            <a:off x="8128001" y="1409803"/>
            <a:ext cx="3475628" cy="3529087"/>
            <a:chOff x="6096000" y="1057352"/>
            <a:chExt cx="2606721" cy="2646815"/>
          </a:xfrm>
        </p:grpSpPr>
        <p:pic>
          <p:nvPicPr>
            <p:cNvPr id="22" name="Picture 21" descr="A graph of a disease-free survival&#10;&#10;Description automatically generated">
              <a:extLst>
                <a:ext uri="{FF2B5EF4-FFF2-40B4-BE49-F238E27FC236}">
                  <a16:creationId xmlns:a16="http://schemas.microsoft.com/office/drawing/2014/main" id="{FD886985-C59D-2EFB-D2DE-729F1F23350C}"/>
                </a:ext>
              </a:extLst>
            </p:cNvPr>
            <p:cNvPicPr>
              <a:picLocks noChangeAspect="1"/>
            </p:cNvPicPr>
            <p:nvPr/>
          </p:nvPicPr>
          <p:blipFill>
            <a:blip r:embed="rId3"/>
            <a:srcRect b="10192"/>
            <a:stretch/>
          </p:blipFill>
          <p:spPr>
            <a:xfrm>
              <a:off x="6096000" y="1609869"/>
              <a:ext cx="2331979" cy="2094298"/>
            </a:xfrm>
            <a:prstGeom prst="rect">
              <a:avLst/>
            </a:prstGeom>
          </p:spPr>
        </p:pic>
        <p:sp>
          <p:nvSpPr>
            <p:cNvPr id="10" name="TextBox 9">
              <a:extLst>
                <a:ext uri="{FF2B5EF4-FFF2-40B4-BE49-F238E27FC236}">
                  <a16:creationId xmlns:a16="http://schemas.microsoft.com/office/drawing/2014/main" id="{620136AD-A74F-62F9-67F8-E84DA296E6D5}"/>
                </a:ext>
              </a:extLst>
            </p:cNvPr>
            <p:cNvSpPr txBox="1"/>
            <p:nvPr/>
          </p:nvSpPr>
          <p:spPr>
            <a:xfrm>
              <a:off x="6721818" y="1057352"/>
              <a:ext cx="1355382" cy="346249"/>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SR-High</a:t>
              </a:r>
            </a:p>
          </p:txBody>
        </p:sp>
        <p:sp>
          <p:nvSpPr>
            <p:cNvPr id="28" name="TextBox 27">
              <a:extLst>
                <a:ext uri="{FF2B5EF4-FFF2-40B4-BE49-F238E27FC236}">
                  <a16:creationId xmlns:a16="http://schemas.microsoft.com/office/drawing/2014/main" id="{4A7E4708-141A-ED0E-788B-EFF8BB38EBD1}"/>
                </a:ext>
              </a:extLst>
            </p:cNvPr>
            <p:cNvSpPr txBox="1"/>
            <p:nvPr/>
          </p:nvSpPr>
          <p:spPr>
            <a:xfrm>
              <a:off x="7331121" y="1519772"/>
              <a:ext cx="1348209"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sp>
          <p:nvSpPr>
            <p:cNvPr id="30" name="TextBox 29">
              <a:extLst>
                <a:ext uri="{FF2B5EF4-FFF2-40B4-BE49-F238E27FC236}">
                  <a16:creationId xmlns:a16="http://schemas.microsoft.com/office/drawing/2014/main" id="{1363E3DA-4103-1A50-FDFC-DB067CA288F7}"/>
                </a:ext>
              </a:extLst>
            </p:cNvPr>
            <p:cNvSpPr txBox="1"/>
            <p:nvPr/>
          </p:nvSpPr>
          <p:spPr>
            <a:xfrm>
              <a:off x="7331121" y="1911523"/>
              <a:ext cx="1371600"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33" name="Rectangle 32">
              <a:extLst>
                <a:ext uri="{FF2B5EF4-FFF2-40B4-BE49-F238E27FC236}">
                  <a16:creationId xmlns:a16="http://schemas.microsoft.com/office/drawing/2014/main" id="{8E5E09A3-74C8-CB6E-D9AC-27AA803F7902}"/>
                </a:ext>
              </a:extLst>
            </p:cNvPr>
            <p:cNvSpPr/>
            <p:nvPr/>
          </p:nvSpPr>
          <p:spPr>
            <a:xfrm>
              <a:off x="6674254" y="3203195"/>
              <a:ext cx="1440746" cy="25412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sp>
          <p:nvSpPr>
            <p:cNvPr id="38" name="TextBox 37">
              <a:extLst>
                <a:ext uri="{FF2B5EF4-FFF2-40B4-BE49-F238E27FC236}">
                  <a16:creationId xmlns:a16="http://schemas.microsoft.com/office/drawing/2014/main" id="{F09502EA-016B-3BEC-6BCE-1B6C5F7BB620}"/>
                </a:ext>
              </a:extLst>
            </p:cNvPr>
            <p:cNvSpPr txBox="1"/>
            <p:nvPr/>
          </p:nvSpPr>
          <p:spPr>
            <a:xfrm>
              <a:off x="7331121" y="2995268"/>
              <a:ext cx="930322" cy="284742"/>
            </a:xfrm>
            <a:prstGeom prst="rect">
              <a:avLst/>
            </a:prstGeom>
            <a:solidFill>
              <a:schemeClr val="accent5"/>
            </a:solid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P=0.01</a:t>
              </a:r>
            </a:p>
          </p:txBody>
        </p:sp>
      </p:grpSp>
      <p:grpSp>
        <p:nvGrpSpPr>
          <p:cNvPr id="12" name="Group 11">
            <a:extLst>
              <a:ext uri="{FF2B5EF4-FFF2-40B4-BE49-F238E27FC236}">
                <a16:creationId xmlns:a16="http://schemas.microsoft.com/office/drawing/2014/main" id="{2B79AB0E-35D5-4A6E-EAB6-98F4F5553637}"/>
              </a:ext>
            </a:extLst>
          </p:cNvPr>
          <p:cNvGrpSpPr/>
          <p:nvPr/>
        </p:nvGrpSpPr>
        <p:grpSpPr>
          <a:xfrm>
            <a:off x="812801" y="1401899"/>
            <a:ext cx="3378356" cy="3811609"/>
            <a:chOff x="609600" y="1051424"/>
            <a:chExt cx="2533767" cy="2858707"/>
          </a:xfrm>
        </p:grpSpPr>
        <p:pic>
          <p:nvPicPr>
            <p:cNvPr id="17" name="Picture 16" descr="A graph of a disease-free survival&#10;&#10;Description automatically generated">
              <a:extLst>
                <a:ext uri="{FF2B5EF4-FFF2-40B4-BE49-F238E27FC236}">
                  <a16:creationId xmlns:a16="http://schemas.microsoft.com/office/drawing/2014/main" id="{2B4DD6B0-8FC6-4CA0-B930-394885C5B69F}"/>
                </a:ext>
              </a:extLst>
            </p:cNvPr>
            <p:cNvPicPr>
              <a:picLocks noChangeAspect="1"/>
            </p:cNvPicPr>
            <p:nvPr/>
          </p:nvPicPr>
          <p:blipFill>
            <a:blip r:embed="rId4"/>
            <a:srcRect b="10572"/>
            <a:stretch/>
          </p:blipFill>
          <p:spPr>
            <a:xfrm>
              <a:off x="609600" y="1621224"/>
              <a:ext cx="2331980" cy="2085456"/>
            </a:xfrm>
            <a:prstGeom prst="rect">
              <a:avLst/>
            </a:prstGeom>
          </p:spPr>
        </p:pic>
        <p:sp>
          <p:nvSpPr>
            <p:cNvPr id="4" name="TextBox 3">
              <a:extLst>
                <a:ext uri="{FF2B5EF4-FFF2-40B4-BE49-F238E27FC236}">
                  <a16:creationId xmlns:a16="http://schemas.microsoft.com/office/drawing/2014/main" id="{5579247F-86B4-5650-E77C-B12BDEE51470}"/>
                </a:ext>
              </a:extLst>
            </p:cNvPr>
            <p:cNvSpPr txBox="1"/>
            <p:nvPr/>
          </p:nvSpPr>
          <p:spPr>
            <a:xfrm>
              <a:off x="990600" y="1051424"/>
              <a:ext cx="1951522" cy="346249"/>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Overall cohort</a:t>
              </a:r>
            </a:p>
          </p:txBody>
        </p:sp>
        <p:sp>
          <p:nvSpPr>
            <p:cNvPr id="14" name="TextBox 13">
              <a:extLst>
                <a:ext uri="{FF2B5EF4-FFF2-40B4-BE49-F238E27FC236}">
                  <a16:creationId xmlns:a16="http://schemas.microsoft.com/office/drawing/2014/main" id="{F4036BF9-3B1E-6DBC-9F81-ECA73DE66696}"/>
                </a:ext>
              </a:extLst>
            </p:cNvPr>
            <p:cNvSpPr txBox="1"/>
            <p:nvPr/>
          </p:nvSpPr>
          <p:spPr>
            <a:xfrm>
              <a:off x="1806757" y="1883386"/>
              <a:ext cx="1283071"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11" name="TextBox 10">
              <a:extLst>
                <a:ext uri="{FF2B5EF4-FFF2-40B4-BE49-F238E27FC236}">
                  <a16:creationId xmlns:a16="http://schemas.microsoft.com/office/drawing/2014/main" id="{27E92160-98E8-3C70-6C95-5BB756DE5AFF}"/>
                </a:ext>
              </a:extLst>
            </p:cNvPr>
            <p:cNvSpPr txBox="1"/>
            <p:nvPr/>
          </p:nvSpPr>
          <p:spPr>
            <a:xfrm>
              <a:off x="1780686" y="1493448"/>
              <a:ext cx="1362681"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sp>
          <p:nvSpPr>
            <p:cNvPr id="31" name="Rectangle 30">
              <a:extLst>
                <a:ext uri="{FF2B5EF4-FFF2-40B4-BE49-F238E27FC236}">
                  <a16:creationId xmlns:a16="http://schemas.microsoft.com/office/drawing/2014/main" id="{76C811C0-E61B-C46D-B600-6F34A7244BFA}"/>
                </a:ext>
              </a:extLst>
            </p:cNvPr>
            <p:cNvSpPr/>
            <p:nvPr/>
          </p:nvSpPr>
          <p:spPr>
            <a:xfrm>
              <a:off x="1186422" y="3225984"/>
              <a:ext cx="1462992" cy="2458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sp>
          <p:nvSpPr>
            <p:cNvPr id="36" name="TextBox 35">
              <a:extLst>
                <a:ext uri="{FF2B5EF4-FFF2-40B4-BE49-F238E27FC236}">
                  <a16:creationId xmlns:a16="http://schemas.microsoft.com/office/drawing/2014/main" id="{4EF7180D-F35C-67E8-B6F6-17000A5DCAE9}"/>
                </a:ext>
              </a:extLst>
            </p:cNvPr>
            <p:cNvSpPr txBox="1"/>
            <p:nvPr/>
          </p:nvSpPr>
          <p:spPr>
            <a:xfrm>
              <a:off x="1812879" y="2999403"/>
              <a:ext cx="930322" cy="284742"/>
            </a:xfrm>
            <a:prstGeom prst="rect">
              <a:avLst/>
            </a:prstGeom>
            <a:solidFill>
              <a:schemeClr val="accent5"/>
            </a:solid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&lt;0.0001</a:t>
              </a:r>
            </a:p>
          </p:txBody>
        </p:sp>
        <p:sp>
          <p:nvSpPr>
            <p:cNvPr id="3" name="TextBox 2">
              <a:extLst>
                <a:ext uri="{FF2B5EF4-FFF2-40B4-BE49-F238E27FC236}">
                  <a16:creationId xmlns:a16="http://schemas.microsoft.com/office/drawing/2014/main" id="{A9D81C7A-383D-AE78-5B8A-C0F78617DB62}"/>
                </a:ext>
              </a:extLst>
            </p:cNvPr>
            <p:cNvSpPr txBox="1"/>
            <p:nvPr/>
          </p:nvSpPr>
          <p:spPr>
            <a:xfrm>
              <a:off x="1715964" y="3687040"/>
              <a:ext cx="914400" cy="223091"/>
            </a:xfrm>
            <a:prstGeom prst="rect">
              <a:avLst/>
            </a:prstGeom>
            <a:noFill/>
          </p:spPr>
          <p:txBody>
            <a:bodyPr wrap="square" rtlCol="0">
              <a:spAutoFit/>
            </a:bodyPr>
            <a:lstStyle/>
            <a:p>
              <a:pPr defTabSz="609585" eaLnBrk="0" fontAlgn="base" hangingPunct="0">
                <a:spcBef>
                  <a:spcPct val="0"/>
                </a:spcBef>
                <a:spcAft>
                  <a:spcPct val="0"/>
                </a:spcAft>
              </a:pPr>
              <a:r>
                <a:rPr lang="en-US" sz="1333" dirty="0">
                  <a:solidFill>
                    <a:srgbClr val="000000"/>
                  </a:solidFill>
                  <a:latin typeface="Calibri" panose="020F0502020204030204" pitchFamily="34" charset="0"/>
                  <a:ea typeface="ＭＳ Ｐゴシック" panose="020B0600070205080204" pitchFamily="34" charset="-128"/>
                </a:rPr>
                <a:t>Years</a:t>
              </a:r>
            </a:p>
          </p:txBody>
        </p:sp>
        <p:sp>
          <p:nvSpPr>
            <p:cNvPr id="8" name="Rectangle 7">
              <a:extLst>
                <a:ext uri="{FF2B5EF4-FFF2-40B4-BE49-F238E27FC236}">
                  <a16:creationId xmlns:a16="http://schemas.microsoft.com/office/drawing/2014/main" id="{3B083E9C-5E9C-DBDC-2346-EE349624A397}"/>
                </a:ext>
              </a:extLst>
            </p:cNvPr>
            <p:cNvSpPr/>
            <p:nvPr/>
          </p:nvSpPr>
          <p:spPr>
            <a:xfrm>
              <a:off x="914400" y="3607579"/>
              <a:ext cx="195822" cy="9085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grpSp>
      <p:sp>
        <p:nvSpPr>
          <p:cNvPr id="15" name="Rectangle 14">
            <a:extLst>
              <a:ext uri="{FF2B5EF4-FFF2-40B4-BE49-F238E27FC236}">
                <a16:creationId xmlns:a16="http://schemas.microsoft.com/office/drawing/2014/main" id="{9AA50CD3-9234-5CBA-0072-41CC070C991D}"/>
              </a:ext>
            </a:extLst>
          </p:cNvPr>
          <p:cNvSpPr/>
          <p:nvPr/>
        </p:nvSpPr>
        <p:spPr>
          <a:xfrm>
            <a:off x="8578104" y="4797055"/>
            <a:ext cx="261096" cy="1211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grpSp>
        <p:nvGrpSpPr>
          <p:cNvPr id="34" name="Group 33">
            <a:extLst>
              <a:ext uri="{FF2B5EF4-FFF2-40B4-BE49-F238E27FC236}">
                <a16:creationId xmlns:a16="http://schemas.microsoft.com/office/drawing/2014/main" id="{61669B07-1E96-2DC8-79C5-2DE795978D27}"/>
              </a:ext>
            </a:extLst>
          </p:cNvPr>
          <p:cNvGrpSpPr/>
          <p:nvPr/>
        </p:nvGrpSpPr>
        <p:grpSpPr>
          <a:xfrm>
            <a:off x="4572000" y="1390314"/>
            <a:ext cx="3454400" cy="4696664"/>
            <a:chOff x="3429000" y="1042735"/>
            <a:chExt cx="2590800" cy="3522498"/>
          </a:xfrm>
        </p:grpSpPr>
        <p:sp>
          <p:nvSpPr>
            <p:cNvPr id="18" name="TextBox 17">
              <a:extLst>
                <a:ext uri="{FF2B5EF4-FFF2-40B4-BE49-F238E27FC236}">
                  <a16:creationId xmlns:a16="http://schemas.microsoft.com/office/drawing/2014/main" id="{9A08559A-A9B5-ECBD-DCAA-B21E6ED54154}"/>
                </a:ext>
              </a:extLst>
            </p:cNvPr>
            <p:cNvSpPr txBox="1"/>
            <p:nvPr/>
          </p:nvSpPr>
          <p:spPr>
            <a:xfrm>
              <a:off x="3602090" y="3941985"/>
              <a:ext cx="2417710" cy="623248"/>
            </a:xfrm>
            <a:prstGeom prst="rect">
              <a:avLst/>
            </a:prstGeom>
            <a:noFill/>
          </p:spPr>
          <p:txBody>
            <a:bodyPr wrap="square" rtlCol="0">
              <a:spAutoFit/>
            </a:bodyPr>
            <a:lstStyle/>
            <a:p>
              <a:pPr algn="ctr" defTabSz="609585" eaLnBrk="0" fontAlgn="base" hangingPunct="0">
                <a:spcBef>
                  <a:spcPct val="0"/>
                </a:spcBef>
                <a:spcAft>
                  <a:spcPct val="0"/>
                </a:spcAft>
              </a:pPr>
              <a:r>
                <a:rPr lang="en-US" sz="2400" dirty="0">
                  <a:solidFill>
                    <a:srgbClr val="006579"/>
                  </a:solidFill>
                  <a:latin typeface="Calibri" panose="020F0502020204030204" pitchFamily="34" charset="0"/>
                  <a:ea typeface="ＭＳ Ｐゴシック" panose="020B0600070205080204" pitchFamily="34" charset="-128"/>
                </a:rPr>
                <a:t>3-yr DFS 90.2 vs 97.5%</a:t>
              </a:r>
            </a:p>
            <a:p>
              <a:pPr algn="ct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HR 0.33</a:t>
              </a:r>
            </a:p>
          </p:txBody>
        </p:sp>
        <p:pic>
          <p:nvPicPr>
            <p:cNvPr id="35" name="Picture 34" descr="A graph of a disease-free survival&#10;&#10;Description automatically generated">
              <a:extLst>
                <a:ext uri="{FF2B5EF4-FFF2-40B4-BE49-F238E27FC236}">
                  <a16:creationId xmlns:a16="http://schemas.microsoft.com/office/drawing/2014/main" id="{51D9F615-8E3E-43CC-CB5C-B25CFB082066}"/>
                </a:ext>
              </a:extLst>
            </p:cNvPr>
            <p:cNvPicPr>
              <a:picLocks noChangeAspect="1"/>
            </p:cNvPicPr>
            <p:nvPr/>
          </p:nvPicPr>
          <p:blipFill>
            <a:blip r:embed="rId5"/>
            <a:srcRect b="10572"/>
            <a:stretch/>
          </p:blipFill>
          <p:spPr>
            <a:xfrm>
              <a:off x="3429000" y="1621224"/>
              <a:ext cx="2331980" cy="2085456"/>
            </a:xfrm>
            <a:prstGeom prst="rect">
              <a:avLst/>
            </a:prstGeom>
          </p:spPr>
        </p:pic>
        <p:sp>
          <p:nvSpPr>
            <p:cNvPr id="9" name="TextBox 8">
              <a:extLst>
                <a:ext uri="{FF2B5EF4-FFF2-40B4-BE49-F238E27FC236}">
                  <a16:creationId xmlns:a16="http://schemas.microsoft.com/office/drawing/2014/main" id="{7BAC7F01-E027-102F-3641-66286F55779E}"/>
                </a:ext>
              </a:extLst>
            </p:cNvPr>
            <p:cNvSpPr txBox="1"/>
            <p:nvPr/>
          </p:nvSpPr>
          <p:spPr>
            <a:xfrm>
              <a:off x="4038600" y="1042735"/>
              <a:ext cx="1355382" cy="346249"/>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SR-Avg</a:t>
              </a:r>
            </a:p>
          </p:txBody>
        </p:sp>
        <p:grpSp>
          <p:nvGrpSpPr>
            <p:cNvPr id="23" name="Group 22">
              <a:extLst>
                <a:ext uri="{FF2B5EF4-FFF2-40B4-BE49-F238E27FC236}">
                  <a16:creationId xmlns:a16="http://schemas.microsoft.com/office/drawing/2014/main" id="{38AB2CD8-6483-5F7A-5BB0-225BD311DC01}"/>
                </a:ext>
              </a:extLst>
            </p:cNvPr>
            <p:cNvGrpSpPr/>
            <p:nvPr/>
          </p:nvGrpSpPr>
          <p:grpSpPr>
            <a:xfrm>
              <a:off x="4516368" y="1479709"/>
              <a:ext cx="1377093" cy="284742"/>
              <a:chOff x="2033585" y="2451783"/>
              <a:chExt cx="1836124" cy="379655"/>
            </a:xfrm>
          </p:grpSpPr>
          <p:sp>
            <p:nvSpPr>
              <p:cNvPr id="24" name="Rectangle 23">
                <a:extLst>
                  <a:ext uri="{FF2B5EF4-FFF2-40B4-BE49-F238E27FC236}">
                    <a16:creationId xmlns:a16="http://schemas.microsoft.com/office/drawing/2014/main" id="{58873CC9-9B5B-DAB1-809C-D73AA7F77C8D}"/>
                  </a:ext>
                </a:extLst>
              </p:cNvPr>
              <p:cNvSpPr/>
              <p:nvPr/>
            </p:nvSpPr>
            <p:spPr>
              <a:xfrm>
                <a:off x="2094854" y="2513860"/>
                <a:ext cx="1124720" cy="2273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1600">
                  <a:solidFill>
                    <a:srgbClr val="D6D6D6"/>
                  </a:solidFill>
                  <a:latin typeface="Calibri"/>
                </a:endParaRPr>
              </a:p>
            </p:txBody>
          </p:sp>
          <p:sp>
            <p:nvSpPr>
              <p:cNvPr id="25" name="TextBox 24">
                <a:extLst>
                  <a:ext uri="{FF2B5EF4-FFF2-40B4-BE49-F238E27FC236}">
                    <a16:creationId xmlns:a16="http://schemas.microsoft.com/office/drawing/2014/main" id="{9A9E2DC3-CA65-929D-DFC5-CD79340C10E0}"/>
                  </a:ext>
                </a:extLst>
              </p:cNvPr>
              <p:cNvSpPr txBox="1"/>
              <p:nvPr/>
            </p:nvSpPr>
            <p:spPr>
              <a:xfrm>
                <a:off x="2033585" y="2451783"/>
                <a:ext cx="1836124" cy="379655"/>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grpSp>
        <p:sp>
          <p:nvSpPr>
            <p:cNvPr id="29" name="TextBox 28">
              <a:extLst>
                <a:ext uri="{FF2B5EF4-FFF2-40B4-BE49-F238E27FC236}">
                  <a16:creationId xmlns:a16="http://schemas.microsoft.com/office/drawing/2014/main" id="{75DF6A83-4F2F-3205-63A3-3852A6DE209F}"/>
                </a:ext>
              </a:extLst>
            </p:cNvPr>
            <p:cNvSpPr txBox="1"/>
            <p:nvPr/>
          </p:nvSpPr>
          <p:spPr>
            <a:xfrm>
              <a:off x="4625587" y="1868903"/>
              <a:ext cx="1096228"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32" name="Rectangle 31">
              <a:extLst>
                <a:ext uri="{FF2B5EF4-FFF2-40B4-BE49-F238E27FC236}">
                  <a16:creationId xmlns:a16="http://schemas.microsoft.com/office/drawing/2014/main" id="{F3CD5276-0236-D65B-DA14-B92D3129CCFC}"/>
                </a:ext>
              </a:extLst>
            </p:cNvPr>
            <p:cNvSpPr/>
            <p:nvPr/>
          </p:nvSpPr>
          <p:spPr>
            <a:xfrm>
              <a:off x="4020061" y="3225984"/>
              <a:ext cx="1385798" cy="2458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7" name="TextBox 36">
              <a:extLst>
                <a:ext uri="{FF2B5EF4-FFF2-40B4-BE49-F238E27FC236}">
                  <a16:creationId xmlns:a16="http://schemas.microsoft.com/office/drawing/2014/main" id="{83AEADF1-C808-2375-6A0F-FD57E82B9AE1}"/>
                </a:ext>
              </a:extLst>
            </p:cNvPr>
            <p:cNvSpPr txBox="1"/>
            <p:nvPr/>
          </p:nvSpPr>
          <p:spPr>
            <a:xfrm>
              <a:off x="4632027" y="2999403"/>
              <a:ext cx="930322" cy="284742"/>
            </a:xfrm>
            <a:prstGeom prst="rect">
              <a:avLst/>
            </a:prstGeom>
            <a:solidFill>
              <a:schemeClr val="accent5"/>
            </a:solid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=0.002</a:t>
              </a:r>
            </a:p>
          </p:txBody>
        </p:sp>
        <p:sp>
          <p:nvSpPr>
            <p:cNvPr id="13" name="Rectangle 12">
              <a:extLst>
                <a:ext uri="{FF2B5EF4-FFF2-40B4-BE49-F238E27FC236}">
                  <a16:creationId xmlns:a16="http://schemas.microsoft.com/office/drawing/2014/main" id="{E0318875-CD29-2207-EB19-A1C4CF5996A1}"/>
                </a:ext>
              </a:extLst>
            </p:cNvPr>
            <p:cNvSpPr/>
            <p:nvPr/>
          </p:nvSpPr>
          <p:spPr>
            <a:xfrm>
              <a:off x="3759348" y="3593615"/>
              <a:ext cx="195822" cy="9085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16" name="TextBox 15">
              <a:extLst>
                <a:ext uri="{FF2B5EF4-FFF2-40B4-BE49-F238E27FC236}">
                  <a16:creationId xmlns:a16="http://schemas.microsoft.com/office/drawing/2014/main" id="{7016F259-01B4-11EE-1D77-83282FA43D92}"/>
                </a:ext>
              </a:extLst>
            </p:cNvPr>
            <p:cNvSpPr txBox="1"/>
            <p:nvPr/>
          </p:nvSpPr>
          <p:spPr>
            <a:xfrm>
              <a:off x="4538338" y="3687040"/>
              <a:ext cx="914400" cy="223091"/>
            </a:xfrm>
            <a:prstGeom prst="rect">
              <a:avLst/>
            </a:prstGeom>
            <a:noFill/>
          </p:spPr>
          <p:txBody>
            <a:bodyPr wrap="square" rtlCol="0">
              <a:spAutoFit/>
            </a:bodyPr>
            <a:lstStyle/>
            <a:p>
              <a:pPr defTabSz="609585" eaLnBrk="0" fontAlgn="base" hangingPunct="0">
                <a:spcBef>
                  <a:spcPct val="0"/>
                </a:spcBef>
                <a:spcAft>
                  <a:spcPct val="0"/>
                </a:spcAft>
              </a:pPr>
              <a:r>
                <a:rPr lang="en-US" sz="1333" dirty="0">
                  <a:solidFill>
                    <a:srgbClr val="000000"/>
                  </a:solidFill>
                  <a:latin typeface="Calibri" panose="020F0502020204030204" pitchFamily="34" charset="0"/>
                  <a:ea typeface="ＭＳ Ｐゴシック" panose="020B0600070205080204" pitchFamily="34" charset="-128"/>
                </a:rPr>
                <a:t>Years</a:t>
              </a:r>
            </a:p>
          </p:txBody>
        </p:sp>
      </p:grpSp>
      <p:sp>
        <p:nvSpPr>
          <p:cNvPr id="21" name="TextBox 20">
            <a:extLst>
              <a:ext uri="{FF2B5EF4-FFF2-40B4-BE49-F238E27FC236}">
                <a16:creationId xmlns:a16="http://schemas.microsoft.com/office/drawing/2014/main" id="{FFD6D51A-6CFE-187D-C010-4A7AD0EEAE70}"/>
              </a:ext>
            </a:extLst>
          </p:cNvPr>
          <p:cNvSpPr txBox="1"/>
          <p:nvPr/>
        </p:nvSpPr>
        <p:spPr>
          <a:xfrm>
            <a:off x="9678064" y="4916054"/>
            <a:ext cx="1219200" cy="297454"/>
          </a:xfrm>
          <a:prstGeom prst="rect">
            <a:avLst/>
          </a:prstGeom>
          <a:noFill/>
        </p:spPr>
        <p:txBody>
          <a:bodyPr wrap="square" rtlCol="0">
            <a:spAutoFit/>
          </a:bodyPr>
          <a:lstStyle/>
          <a:p>
            <a:pPr defTabSz="609585" eaLnBrk="0" fontAlgn="base" hangingPunct="0">
              <a:spcBef>
                <a:spcPct val="0"/>
              </a:spcBef>
              <a:spcAft>
                <a:spcPct val="0"/>
              </a:spcAft>
            </a:pPr>
            <a:r>
              <a:rPr lang="en-US" sz="1333" dirty="0">
                <a:solidFill>
                  <a:srgbClr val="000000"/>
                </a:solidFill>
                <a:latin typeface="Calibri" panose="020F0502020204030204" pitchFamily="34" charset="0"/>
                <a:ea typeface="ＭＳ Ｐゴシック" panose="020B0600070205080204" pitchFamily="34" charset="-128"/>
              </a:rPr>
              <a:t>Years</a:t>
            </a:r>
          </a:p>
        </p:txBody>
      </p:sp>
      <p:sp>
        <p:nvSpPr>
          <p:cNvPr id="6" name="TextBox 5">
            <a:extLst>
              <a:ext uri="{FF2B5EF4-FFF2-40B4-BE49-F238E27FC236}">
                <a16:creationId xmlns:a16="http://schemas.microsoft.com/office/drawing/2014/main" id="{FAD39F06-7BB3-ECC1-E44A-469A38D46373}"/>
              </a:ext>
            </a:extLst>
          </p:cNvPr>
          <p:cNvSpPr txBox="1"/>
          <p:nvPr/>
        </p:nvSpPr>
        <p:spPr>
          <a:xfrm>
            <a:off x="324185" y="6540834"/>
            <a:ext cx="6096000" cy="338554"/>
          </a:xfrm>
          <a:prstGeom prst="rect">
            <a:avLst/>
          </a:prstGeom>
          <a:noFill/>
        </p:spPr>
        <p:txBody>
          <a:bodyPr wrap="square">
            <a:spAutoFit/>
          </a:bodyPr>
          <a:lstStyle/>
          <a:p>
            <a:pPr defTabSz="609585" eaLnBrk="0" fontAlgn="base" hangingPunct="0">
              <a:spcBef>
                <a:spcPct val="0"/>
              </a:spcBef>
              <a:spcAft>
                <a:spcPct val="0"/>
              </a:spcAft>
            </a:pPr>
            <a:r>
              <a:rPr lang="en-US" sz="1600" dirty="0">
                <a:solidFill>
                  <a:srgbClr val="FFFFFF">
                    <a:lumMod val="50000"/>
                  </a:srgbClr>
                </a:solidFill>
                <a:latin typeface="Calibri"/>
                <a:ea typeface="ＭＳ Ｐゴシック" panose="020B0600070205080204" pitchFamily="34" charset="-128"/>
              </a:rPr>
              <a:t>© The </a:t>
            </a:r>
            <a:r>
              <a:rPr lang="en-US" sz="1600" i="1" dirty="0">
                <a:solidFill>
                  <a:srgbClr val="FFFFFF">
                    <a:lumMod val="50000"/>
                  </a:srgbClr>
                </a:solidFill>
                <a:latin typeface="Calibri"/>
                <a:ea typeface="ＭＳ Ｐゴシック" panose="020B0600070205080204" pitchFamily="34" charset="-128"/>
              </a:rPr>
              <a:t>New England Journal of Medicine</a:t>
            </a:r>
            <a:r>
              <a:rPr lang="en-US" sz="1600" dirty="0">
                <a:solidFill>
                  <a:srgbClr val="FFFFFF">
                    <a:lumMod val="50000"/>
                  </a:srgbClr>
                </a:solidFill>
                <a:latin typeface="Calibri"/>
                <a:ea typeface="ＭＳ Ｐゴシック" panose="020B0600070205080204" pitchFamily="34" charset="-128"/>
              </a:rPr>
              <a:t> (2024)</a:t>
            </a:r>
          </a:p>
        </p:txBody>
      </p:sp>
    </p:spTree>
    <p:extLst>
      <p:ext uri="{BB962C8B-B14F-4D97-AF65-F5344CB8AC3E}">
        <p14:creationId xmlns:p14="http://schemas.microsoft.com/office/powerpoint/2010/main" val="40244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9" grpId="0"/>
      <p:bldP spid="20" grpId="0"/>
      <p:bldP spid="15"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03A8A-1747-4079-4CA6-8FACFDA3547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212771E-112A-249A-82E3-42D93F30AD64}"/>
              </a:ext>
            </a:extLst>
          </p:cNvPr>
          <p:cNvSpPr>
            <a:spLocks noGrp="1"/>
          </p:cNvSpPr>
          <p:nvPr>
            <p:ph sz="quarter" idx="10"/>
          </p:nvPr>
        </p:nvSpPr>
        <p:spPr>
          <a:xfrm>
            <a:off x="609600" y="1306872"/>
            <a:ext cx="10972800" cy="3998941"/>
          </a:xfrm>
        </p:spPr>
        <p:txBody>
          <a:bodyPr/>
          <a:lstStyle/>
          <a:p>
            <a:r>
              <a:rPr lang="en-US" sz="2667" dirty="0">
                <a:latin typeface="+mj-lt"/>
              </a:rPr>
              <a:t>Tests of the PH assumption revealed weak evidence of violation of assumption</a:t>
            </a:r>
          </a:p>
          <a:p>
            <a:pPr lvl="1"/>
            <a:r>
              <a:rPr lang="en-US" sz="2267" b="1" dirty="0">
                <a:latin typeface="+mj-lt"/>
              </a:rPr>
              <a:t>Wald test of time-varying interaction (p=0.048)</a:t>
            </a:r>
          </a:p>
          <a:p>
            <a:pPr lvl="1"/>
            <a:r>
              <a:rPr lang="en-US" sz="2267" b="1" dirty="0">
                <a:latin typeface="+mj-lt"/>
              </a:rPr>
              <a:t>Generalized least squares score test of non-zero slopes of </a:t>
            </a:r>
            <a:r>
              <a:rPr lang="en-US" sz="2267" b="1" dirty="0" err="1">
                <a:latin typeface="+mj-lt"/>
              </a:rPr>
              <a:t>Schoenfield</a:t>
            </a:r>
            <a:r>
              <a:rPr lang="en-US" sz="2267" b="1" dirty="0">
                <a:latin typeface="+mj-lt"/>
              </a:rPr>
              <a:t> residuals (p=0.03)</a:t>
            </a:r>
          </a:p>
          <a:p>
            <a:endParaRPr lang="en-US" sz="2667" b="1" dirty="0">
              <a:latin typeface="+mj-lt"/>
            </a:endParaRPr>
          </a:p>
          <a:p>
            <a:r>
              <a:rPr lang="en-US" sz="2667" b="1" dirty="0">
                <a:latin typeface="+mj-lt"/>
              </a:rPr>
              <a:t>No crossing of DFS curves</a:t>
            </a:r>
          </a:p>
          <a:p>
            <a:endParaRPr lang="en-US" sz="2667" dirty="0">
              <a:latin typeface="+mj-lt"/>
            </a:endParaRPr>
          </a:p>
          <a:p>
            <a:r>
              <a:rPr lang="en-US" sz="2667" dirty="0">
                <a:latin typeface="+mj-lt"/>
              </a:rPr>
              <a:t>Treatment effect may have had a small delay before sustained and strengthening effect took hold</a:t>
            </a:r>
          </a:p>
        </p:txBody>
      </p:sp>
      <p:sp>
        <p:nvSpPr>
          <p:cNvPr id="6" name="Text Placeholder 5">
            <a:extLst>
              <a:ext uri="{FF2B5EF4-FFF2-40B4-BE49-F238E27FC236}">
                <a16:creationId xmlns:a16="http://schemas.microsoft.com/office/drawing/2014/main" id="{D68E1A84-9A61-5C20-9774-8B36C2BAB981}"/>
              </a:ext>
            </a:extLst>
          </p:cNvPr>
          <p:cNvSpPr>
            <a:spLocks noGrp="1"/>
          </p:cNvSpPr>
          <p:nvPr>
            <p:ph type="body" sz="quarter" idx="12"/>
          </p:nvPr>
        </p:nvSpPr>
        <p:spPr>
          <a:xfrm>
            <a:off x="10957282" y="6223000"/>
            <a:ext cx="65" cy="153888"/>
          </a:xfrm>
        </p:spPr>
        <p:txBody>
          <a:bodyPr/>
          <a:lstStyle/>
          <a:p>
            <a:endParaRPr lang="en-US"/>
          </a:p>
        </p:txBody>
      </p:sp>
      <p:sp>
        <p:nvSpPr>
          <p:cNvPr id="4" name="Title 3">
            <a:extLst>
              <a:ext uri="{FF2B5EF4-FFF2-40B4-BE49-F238E27FC236}">
                <a16:creationId xmlns:a16="http://schemas.microsoft.com/office/drawing/2014/main" id="{C6652AA2-0DD7-A7CF-11CE-8D63362D2153}"/>
              </a:ext>
            </a:extLst>
          </p:cNvPr>
          <p:cNvSpPr>
            <a:spLocks noGrp="1"/>
          </p:cNvSpPr>
          <p:nvPr>
            <p:ph type="title"/>
          </p:nvPr>
        </p:nvSpPr>
        <p:spPr>
          <a:xfrm>
            <a:off x="609600" y="333633"/>
            <a:ext cx="10972800" cy="787119"/>
          </a:xfrm>
        </p:spPr>
        <p:txBody>
          <a:bodyPr/>
          <a:lstStyle/>
          <a:p>
            <a:pPr algn="ctr"/>
            <a:r>
              <a:rPr lang="en-US" sz="4267" dirty="0">
                <a:latin typeface="+mj-lt"/>
              </a:rPr>
              <a:t>A word on the use of hazard ratios</a:t>
            </a:r>
          </a:p>
        </p:txBody>
      </p:sp>
    </p:spTree>
    <p:extLst>
      <p:ext uri="{BB962C8B-B14F-4D97-AF65-F5344CB8AC3E}">
        <p14:creationId xmlns:p14="http://schemas.microsoft.com/office/powerpoint/2010/main" val="242024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A9C15-CBCD-BF0A-27AF-1614D6F800D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1B3BD2-379D-5F3E-794A-91E55C61AD23}"/>
              </a:ext>
            </a:extLst>
          </p:cNvPr>
          <p:cNvSpPr>
            <a:spLocks noGrp="1"/>
          </p:cNvSpPr>
          <p:nvPr>
            <p:ph sz="quarter" idx="10"/>
          </p:nvPr>
        </p:nvSpPr>
        <p:spPr>
          <a:xfrm>
            <a:off x="7064732" y="1710813"/>
            <a:ext cx="4517667" cy="3595000"/>
          </a:xfrm>
        </p:spPr>
        <p:txBody>
          <a:bodyPr/>
          <a:lstStyle/>
          <a:p>
            <a:r>
              <a:rPr lang="en-US" sz="2667" dirty="0">
                <a:latin typeface="+mj-lt"/>
              </a:rPr>
              <a:t>Nonetheless, for publication we used RMSTs instead (free from PH assumption)</a:t>
            </a:r>
          </a:p>
          <a:p>
            <a:endParaRPr lang="en-US" sz="2667" dirty="0">
              <a:latin typeface="+mj-lt"/>
            </a:endParaRPr>
          </a:p>
          <a:p>
            <a:r>
              <a:rPr lang="en-US" sz="2667" dirty="0">
                <a:latin typeface="+mj-lt"/>
              </a:rPr>
              <a:t>Present HRs in this presentation for ease of interpretation</a:t>
            </a:r>
          </a:p>
        </p:txBody>
      </p:sp>
      <p:sp>
        <p:nvSpPr>
          <p:cNvPr id="6" name="Text Placeholder 5">
            <a:extLst>
              <a:ext uri="{FF2B5EF4-FFF2-40B4-BE49-F238E27FC236}">
                <a16:creationId xmlns:a16="http://schemas.microsoft.com/office/drawing/2014/main" id="{E7B988C7-7DF8-5842-106C-E24E5A7C4685}"/>
              </a:ext>
            </a:extLst>
          </p:cNvPr>
          <p:cNvSpPr>
            <a:spLocks noGrp="1"/>
          </p:cNvSpPr>
          <p:nvPr>
            <p:ph type="body" sz="quarter" idx="12"/>
          </p:nvPr>
        </p:nvSpPr>
        <p:spPr>
          <a:xfrm>
            <a:off x="10957282" y="6223000"/>
            <a:ext cx="65" cy="153888"/>
          </a:xfrm>
        </p:spPr>
        <p:txBody>
          <a:bodyPr/>
          <a:lstStyle/>
          <a:p>
            <a:endParaRPr lang="en-US"/>
          </a:p>
        </p:txBody>
      </p:sp>
      <p:sp>
        <p:nvSpPr>
          <p:cNvPr id="4" name="Title 3">
            <a:extLst>
              <a:ext uri="{FF2B5EF4-FFF2-40B4-BE49-F238E27FC236}">
                <a16:creationId xmlns:a16="http://schemas.microsoft.com/office/drawing/2014/main" id="{1E6B0CD8-8D6C-3D3E-4F6A-36E60A8BA756}"/>
              </a:ext>
            </a:extLst>
          </p:cNvPr>
          <p:cNvSpPr>
            <a:spLocks noGrp="1"/>
          </p:cNvSpPr>
          <p:nvPr>
            <p:ph type="title"/>
          </p:nvPr>
        </p:nvSpPr>
        <p:spPr>
          <a:xfrm>
            <a:off x="609600" y="333633"/>
            <a:ext cx="10972800" cy="787119"/>
          </a:xfrm>
        </p:spPr>
        <p:txBody>
          <a:bodyPr/>
          <a:lstStyle/>
          <a:p>
            <a:pPr algn="ctr"/>
            <a:r>
              <a:rPr lang="en-US" sz="4267" dirty="0">
                <a:latin typeface="+mj-lt"/>
              </a:rPr>
              <a:t>A word on the use of hazard ratios</a:t>
            </a:r>
          </a:p>
        </p:txBody>
      </p:sp>
      <p:pic>
        <p:nvPicPr>
          <p:cNvPr id="2" name="Picture 1" descr="A graph of a disease free survival&#10;&#10;Description automatically generated">
            <a:extLst>
              <a:ext uri="{FF2B5EF4-FFF2-40B4-BE49-F238E27FC236}">
                <a16:creationId xmlns:a16="http://schemas.microsoft.com/office/drawing/2014/main" id="{C23BE2A7-7B64-ED2B-4EE4-3F6D84668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75055"/>
            <a:ext cx="5943600" cy="4707890"/>
          </a:xfrm>
          <a:prstGeom prst="rect">
            <a:avLst/>
          </a:prstGeom>
        </p:spPr>
      </p:pic>
    </p:spTree>
    <p:extLst>
      <p:ext uri="{BB962C8B-B14F-4D97-AF65-F5344CB8AC3E}">
        <p14:creationId xmlns:p14="http://schemas.microsoft.com/office/powerpoint/2010/main" val="194216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a number of patients with cancer&#10;&#10;Description automatically generated">
            <a:extLst>
              <a:ext uri="{FF2B5EF4-FFF2-40B4-BE49-F238E27FC236}">
                <a16:creationId xmlns:a16="http://schemas.microsoft.com/office/drawing/2014/main" id="{F1DB5863-FFD1-FF60-B4FE-B75AA760DFF9}"/>
              </a:ext>
            </a:extLst>
          </p:cNvPr>
          <p:cNvPicPr>
            <a:picLocks noChangeAspect="1"/>
          </p:cNvPicPr>
          <p:nvPr/>
        </p:nvPicPr>
        <p:blipFill>
          <a:blip r:embed="rId3"/>
          <a:stretch>
            <a:fillRect/>
          </a:stretch>
        </p:blipFill>
        <p:spPr>
          <a:xfrm>
            <a:off x="711200" y="2225832"/>
            <a:ext cx="3235168" cy="3235168"/>
          </a:xfrm>
          <a:prstGeom prst="rect">
            <a:avLst/>
          </a:prstGeom>
        </p:spPr>
      </p:pic>
      <p:pic>
        <p:nvPicPr>
          <p:cNvPr id="17" name="Picture 16" descr="A graph of a number of patients with cancer&#10;&#10;Description automatically generated">
            <a:extLst>
              <a:ext uri="{FF2B5EF4-FFF2-40B4-BE49-F238E27FC236}">
                <a16:creationId xmlns:a16="http://schemas.microsoft.com/office/drawing/2014/main" id="{26E5913F-0D15-9687-99C1-1618D02C19A5}"/>
              </a:ext>
            </a:extLst>
          </p:cNvPr>
          <p:cNvPicPr>
            <a:picLocks noChangeAspect="1"/>
          </p:cNvPicPr>
          <p:nvPr/>
        </p:nvPicPr>
        <p:blipFill>
          <a:blip r:embed="rId4"/>
          <a:stretch>
            <a:fillRect/>
          </a:stretch>
        </p:blipFill>
        <p:spPr>
          <a:xfrm>
            <a:off x="4368800" y="2225832"/>
            <a:ext cx="3235168" cy="3235168"/>
          </a:xfrm>
          <a:prstGeom prst="rect">
            <a:avLst/>
          </a:prstGeom>
        </p:spPr>
      </p:pic>
      <p:pic>
        <p:nvPicPr>
          <p:cNvPr id="19" name="Picture 18" descr="A graph of a number of patients with cancer&#10;&#10;Description automatically generated">
            <a:extLst>
              <a:ext uri="{FF2B5EF4-FFF2-40B4-BE49-F238E27FC236}">
                <a16:creationId xmlns:a16="http://schemas.microsoft.com/office/drawing/2014/main" id="{2C22E0B8-7BF5-2213-4E76-0FDDD9B62E3A}"/>
              </a:ext>
            </a:extLst>
          </p:cNvPr>
          <p:cNvPicPr>
            <a:picLocks noChangeAspect="1"/>
          </p:cNvPicPr>
          <p:nvPr/>
        </p:nvPicPr>
        <p:blipFill>
          <a:blip r:embed="rId5"/>
          <a:stretch>
            <a:fillRect/>
          </a:stretch>
        </p:blipFill>
        <p:spPr>
          <a:xfrm>
            <a:off x="8105596" y="2225832"/>
            <a:ext cx="3235168" cy="3235168"/>
          </a:xfrm>
          <a:prstGeom prst="rect">
            <a:avLst/>
          </a:prstGeom>
        </p:spPr>
      </p:pic>
      <p:sp>
        <p:nvSpPr>
          <p:cNvPr id="2" name="Title 1">
            <a:extLst>
              <a:ext uri="{FF2B5EF4-FFF2-40B4-BE49-F238E27FC236}">
                <a16:creationId xmlns:a16="http://schemas.microsoft.com/office/drawing/2014/main" id="{03FB9ABF-321F-C6F3-3E8F-703DCFEF5D74}"/>
              </a:ext>
            </a:extLst>
          </p:cNvPr>
          <p:cNvSpPr>
            <a:spLocks noGrp="1"/>
          </p:cNvSpPr>
          <p:nvPr>
            <p:ph type="title"/>
          </p:nvPr>
        </p:nvSpPr>
        <p:spPr>
          <a:xfrm>
            <a:off x="614027" y="441330"/>
            <a:ext cx="10972800" cy="787119"/>
          </a:xfrm>
        </p:spPr>
        <p:txBody>
          <a:bodyPr>
            <a:normAutofit/>
          </a:bodyPr>
          <a:lstStyle/>
          <a:p>
            <a:pPr algn="ctr"/>
            <a:r>
              <a:rPr lang="en-US" sz="4267" dirty="0">
                <a:latin typeface="+mj-lt"/>
                <a:cs typeface="Arial" panose="020B0604020202020204" pitchFamily="34" charset="0"/>
              </a:rPr>
              <a:t>Blinatumomab reduces relapses</a:t>
            </a:r>
          </a:p>
        </p:txBody>
      </p:sp>
      <p:sp>
        <p:nvSpPr>
          <p:cNvPr id="12" name="TextBox 11">
            <a:extLst>
              <a:ext uri="{FF2B5EF4-FFF2-40B4-BE49-F238E27FC236}">
                <a16:creationId xmlns:a16="http://schemas.microsoft.com/office/drawing/2014/main" id="{21999CC2-AD01-18B8-D901-BD53E22A1497}"/>
              </a:ext>
            </a:extLst>
          </p:cNvPr>
          <p:cNvSpPr txBox="1"/>
          <p:nvPr/>
        </p:nvSpPr>
        <p:spPr>
          <a:xfrm>
            <a:off x="5326125" y="1580036"/>
            <a:ext cx="1807176"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SR-Avg</a:t>
            </a:r>
          </a:p>
        </p:txBody>
      </p:sp>
      <p:sp>
        <p:nvSpPr>
          <p:cNvPr id="13" name="TextBox 12">
            <a:extLst>
              <a:ext uri="{FF2B5EF4-FFF2-40B4-BE49-F238E27FC236}">
                <a16:creationId xmlns:a16="http://schemas.microsoft.com/office/drawing/2014/main" id="{7FEA791C-2321-DA03-66B3-6A2D5BD94CD1}"/>
              </a:ext>
            </a:extLst>
          </p:cNvPr>
          <p:cNvSpPr txBox="1"/>
          <p:nvPr/>
        </p:nvSpPr>
        <p:spPr>
          <a:xfrm>
            <a:off x="9268655" y="1580036"/>
            <a:ext cx="1807176"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SR-High</a:t>
            </a:r>
          </a:p>
        </p:txBody>
      </p:sp>
      <p:sp>
        <p:nvSpPr>
          <p:cNvPr id="7" name="TextBox 6">
            <a:extLst>
              <a:ext uri="{FF2B5EF4-FFF2-40B4-BE49-F238E27FC236}">
                <a16:creationId xmlns:a16="http://schemas.microsoft.com/office/drawing/2014/main" id="{E7DEE58E-4A5C-3A78-2C62-5DAF97A14557}"/>
              </a:ext>
            </a:extLst>
          </p:cNvPr>
          <p:cNvSpPr txBox="1"/>
          <p:nvPr/>
        </p:nvSpPr>
        <p:spPr>
          <a:xfrm>
            <a:off x="6230804" y="2625404"/>
            <a:ext cx="1840221" cy="379656"/>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grpSp>
        <p:nvGrpSpPr>
          <p:cNvPr id="8" name="Group 7">
            <a:extLst>
              <a:ext uri="{FF2B5EF4-FFF2-40B4-BE49-F238E27FC236}">
                <a16:creationId xmlns:a16="http://schemas.microsoft.com/office/drawing/2014/main" id="{E1CEC8CB-953F-35B0-FC19-8976E2A7DEFB}"/>
              </a:ext>
            </a:extLst>
          </p:cNvPr>
          <p:cNvGrpSpPr/>
          <p:nvPr/>
        </p:nvGrpSpPr>
        <p:grpSpPr>
          <a:xfrm>
            <a:off x="6391542" y="3942841"/>
            <a:ext cx="1936317" cy="379656"/>
            <a:chOff x="2033586" y="2451783"/>
            <a:chExt cx="1321664" cy="379655"/>
          </a:xfrm>
        </p:grpSpPr>
        <p:sp>
          <p:nvSpPr>
            <p:cNvPr id="9" name="Rectangle 8">
              <a:extLst>
                <a:ext uri="{FF2B5EF4-FFF2-40B4-BE49-F238E27FC236}">
                  <a16:creationId xmlns:a16="http://schemas.microsoft.com/office/drawing/2014/main" id="{8D5391B3-783A-8E30-C0D5-B07E901AA17E}"/>
                </a:ext>
              </a:extLst>
            </p:cNvPr>
            <p:cNvSpPr/>
            <p:nvPr/>
          </p:nvSpPr>
          <p:spPr>
            <a:xfrm>
              <a:off x="2094854" y="2513860"/>
              <a:ext cx="1124720" cy="2273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1867">
                <a:solidFill>
                  <a:srgbClr val="D6D6D6"/>
                </a:solidFill>
                <a:latin typeface="Calibri"/>
              </a:endParaRPr>
            </a:p>
          </p:txBody>
        </p:sp>
        <p:sp>
          <p:nvSpPr>
            <p:cNvPr id="20" name="TextBox 19">
              <a:extLst>
                <a:ext uri="{FF2B5EF4-FFF2-40B4-BE49-F238E27FC236}">
                  <a16:creationId xmlns:a16="http://schemas.microsoft.com/office/drawing/2014/main" id="{9892E6DB-0CEC-326B-1C33-17BB7C8E343F}"/>
                </a:ext>
              </a:extLst>
            </p:cNvPr>
            <p:cNvSpPr txBox="1"/>
            <p:nvPr/>
          </p:nvSpPr>
          <p:spPr>
            <a:xfrm>
              <a:off x="2033586" y="2451783"/>
              <a:ext cx="1321664" cy="379655"/>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grpSp>
      <p:grpSp>
        <p:nvGrpSpPr>
          <p:cNvPr id="22" name="Group 21">
            <a:extLst>
              <a:ext uri="{FF2B5EF4-FFF2-40B4-BE49-F238E27FC236}">
                <a16:creationId xmlns:a16="http://schemas.microsoft.com/office/drawing/2014/main" id="{DBD414D8-73EA-D4A4-A352-ACD8A5A5E984}"/>
              </a:ext>
            </a:extLst>
          </p:cNvPr>
          <p:cNvGrpSpPr/>
          <p:nvPr/>
        </p:nvGrpSpPr>
        <p:grpSpPr>
          <a:xfrm>
            <a:off x="9849285" y="3841241"/>
            <a:ext cx="1936316" cy="379656"/>
            <a:chOff x="2033586" y="2451783"/>
            <a:chExt cx="1321664" cy="379655"/>
          </a:xfrm>
        </p:grpSpPr>
        <p:sp>
          <p:nvSpPr>
            <p:cNvPr id="23" name="Rectangle 22">
              <a:extLst>
                <a:ext uri="{FF2B5EF4-FFF2-40B4-BE49-F238E27FC236}">
                  <a16:creationId xmlns:a16="http://schemas.microsoft.com/office/drawing/2014/main" id="{39C1EFEE-A0E8-2F8E-3072-20B5CD846DED}"/>
                </a:ext>
              </a:extLst>
            </p:cNvPr>
            <p:cNvSpPr/>
            <p:nvPr/>
          </p:nvSpPr>
          <p:spPr>
            <a:xfrm>
              <a:off x="2094854" y="2513860"/>
              <a:ext cx="1124720" cy="2273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1867">
                <a:solidFill>
                  <a:srgbClr val="D6D6D6"/>
                </a:solidFill>
                <a:latin typeface="Calibri"/>
              </a:endParaRPr>
            </a:p>
          </p:txBody>
        </p:sp>
        <p:sp>
          <p:nvSpPr>
            <p:cNvPr id="24" name="TextBox 23">
              <a:extLst>
                <a:ext uri="{FF2B5EF4-FFF2-40B4-BE49-F238E27FC236}">
                  <a16:creationId xmlns:a16="http://schemas.microsoft.com/office/drawing/2014/main" id="{DD1BEADB-5603-C6AE-5D29-61BC3E0F8A8B}"/>
                </a:ext>
              </a:extLst>
            </p:cNvPr>
            <p:cNvSpPr txBox="1"/>
            <p:nvPr/>
          </p:nvSpPr>
          <p:spPr>
            <a:xfrm>
              <a:off x="2033586" y="2451783"/>
              <a:ext cx="1321664" cy="379655"/>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grpSp>
      <p:sp>
        <p:nvSpPr>
          <p:cNvPr id="26" name="Rectangle 25">
            <a:extLst>
              <a:ext uri="{FF2B5EF4-FFF2-40B4-BE49-F238E27FC236}">
                <a16:creationId xmlns:a16="http://schemas.microsoft.com/office/drawing/2014/main" id="{FB5008CA-4179-1450-FE43-0834139E4E05}"/>
              </a:ext>
            </a:extLst>
          </p:cNvPr>
          <p:cNvSpPr/>
          <p:nvPr/>
        </p:nvSpPr>
        <p:spPr>
          <a:xfrm>
            <a:off x="5017389" y="2409716"/>
            <a:ext cx="2133527" cy="304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28" name="Rectangle 27">
            <a:extLst>
              <a:ext uri="{FF2B5EF4-FFF2-40B4-BE49-F238E27FC236}">
                <a16:creationId xmlns:a16="http://schemas.microsoft.com/office/drawing/2014/main" id="{7D060901-E876-BD55-3CD4-CB22BE85A391}"/>
              </a:ext>
            </a:extLst>
          </p:cNvPr>
          <p:cNvSpPr/>
          <p:nvPr/>
        </p:nvSpPr>
        <p:spPr>
          <a:xfrm>
            <a:off x="8779427" y="2382584"/>
            <a:ext cx="1936315" cy="304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21" name="TextBox 20">
            <a:extLst>
              <a:ext uri="{FF2B5EF4-FFF2-40B4-BE49-F238E27FC236}">
                <a16:creationId xmlns:a16="http://schemas.microsoft.com/office/drawing/2014/main" id="{7F9D9A00-E497-37A1-1B3A-7E6AEBAF2525}"/>
              </a:ext>
            </a:extLst>
          </p:cNvPr>
          <p:cNvSpPr txBox="1"/>
          <p:nvPr/>
        </p:nvSpPr>
        <p:spPr>
          <a:xfrm>
            <a:off x="9940209" y="2389142"/>
            <a:ext cx="1587524" cy="379656"/>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11" name="TextBox 10">
            <a:extLst>
              <a:ext uri="{FF2B5EF4-FFF2-40B4-BE49-F238E27FC236}">
                <a16:creationId xmlns:a16="http://schemas.microsoft.com/office/drawing/2014/main" id="{C45A2217-D225-3182-067A-5E666A7FF9C3}"/>
              </a:ext>
            </a:extLst>
          </p:cNvPr>
          <p:cNvSpPr txBox="1"/>
          <p:nvPr/>
        </p:nvSpPr>
        <p:spPr>
          <a:xfrm>
            <a:off x="1308988" y="1580036"/>
            <a:ext cx="2721155" cy="461665"/>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Overall cohort</a:t>
            </a:r>
          </a:p>
        </p:txBody>
      </p:sp>
      <p:grpSp>
        <p:nvGrpSpPr>
          <p:cNvPr id="4" name="Group 3">
            <a:extLst>
              <a:ext uri="{FF2B5EF4-FFF2-40B4-BE49-F238E27FC236}">
                <a16:creationId xmlns:a16="http://schemas.microsoft.com/office/drawing/2014/main" id="{B9F302C4-6049-27E6-EF95-9738C2623F96}"/>
              </a:ext>
            </a:extLst>
          </p:cNvPr>
          <p:cNvGrpSpPr/>
          <p:nvPr/>
        </p:nvGrpSpPr>
        <p:grpSpPr>
          <a:xfrm>
            <a:off x="2703495" y="3845211"/>
            <a:ext cx="1900836" cy="379656"/>
            <a:chOff x="2033585" y="2451783"/>
            <a:chExt cx="1550812" cy="379655"/>
          </a:xfrm>
        </p:grpSpPr>
        <p:sp>
          <p:nvSpPr>
            <p:cNvPr id="5" name="Rectangle 4">
              <a:extLst>
                <a:ext uri="{FF2B5EF4-FFF2-40B4-BE49-F238E27FC236}">
                  <a16:creationId xmlns:a16="http://schemas.microsoft.com/office/drawing/2014/main" id="{9D4771BB-F08B-921F-C030-CEF21CF14AD2}"/>
                </a:ext>
              </a:extLst>
            </p:cNvPr>
            <p:cNvSpPr/>
            <p:nvPr/>
          </p:nvSpPr>
          <p:spPr>
            <a:xfrm>
              <a:off x="2094854" y="2513860"/>
              <a:ext cx="1124720" cy="2273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1600">
                <a:solidFill>
                  <a:srgbClr val="D6D6D6"/>
                </a:solidFill>
                <a:latin typeface="Calibri"/>
              </a:endParaRPr>
            </a:p>
          </p:txBody>
        </p:sp>
        <p:sp>
          <p:nvSpPr>
            <p:cNvPr id="6" name="TextBox 5">
              <a:extLst>
                <a:ext uri="{FF2B5EF4-FFF2-40B4-BE49-F238E27FC236}">
                  <a16:creationId xmlns:a16="http://schemas.microsoft.com/office/drawing/2014/main" id="{5675E75B-B0C2-36B4-C705-90C483494550}"/>
                </a:ext>
              </a:extLst>
            </p:cNvPr>
            <p:cNvSpPr txBox="1"/>
            <p:nvPr/>
          </p:nvSpPr>
          <p:spPr>
            <a:xfrm>
              <a:off x="2033585" y="2451783"/>
              <a:ext cx="1550812" cy="379655"/>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grpSp>
      <p:sp>
        <p:nvSpPr>
          <p:cNvPr id="25" name="Rectangle 24">
            <a:extLst>
              <a:ext uri="{FF2B5EF4-FFF2-40B4-BE49-F238E27FC236}">
                <a16:creationId xmlns:a16="http://schemas.microsoft.com/office/drawing/2014/main" id="{B2349F21-BCB8-509A-6324-3E209C6DC2A6}"/>
              </a:ext>
            </a:extLst>
          </p:cNvPr>
          <p:cNvSpPr/>
          <p:nvPr/>
        </p:nvSpPr>
        <p:spPr>
          <a:xfrm>
            <a:off x="1425317" y="2409716"/>
            <a:ext cx="2024916" cy="304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 name="TextBox 2">
            <a:extLst>
              <a:ext uri="{FF2B5EF4-FFF2-40B4-BE49-F238E27FC236}">
                <a16:creationId xmlns:a16="http://schemas.microsoft.com/office/drawing/2014/main" id="{DF81E9B6-8B41-CB62-22BA-E7A4C9B6F02D}"/>
              </a:ext>
            </a:extLst>
          </p:cNvPr>
          <p:cNvSpPr txBox="1"/>
          <p:nvPr/>
        </p:nvSpPr>
        <p:spPr>
          <a:xfrm>
            <a:off x="2703495" y="2484625"/>
            <a:ext cx="1512687" cy="379656"/>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33" name="Rectangle 32">
            <a:extLst>
              <a:ext uri="{FF2B5EF4-FFF2-40B4-BE49-F238E27FC236}">
                <a16:creationId xmlns:a16="http://schemas.microsoft.com/office/drawing/2014/main" id="{5CC4057F-3357-6A53-2B42-13714CE3A6FC}"/>
              </a:ext>
            </a:extLst>
          </p:cNvPr>
          <p:cNvSpPr/>
          <p:nvPr/>
        </p:nvSpPr>
        <p:spPr>
          <a:xfrm>
            <a:off x="6702259" y="4594917"/>
            <a:ext cx="602935" cy="1578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2" name="TextBox 31">
            <a:extLst>
              <a:ext uri="{FF2B5EF4-FFF2-40B4-BE49-F238E27FC236}">
                <a16:creationId xmlns:a16="http://schemas.microsoft.com/office/drawing/2014/main" id="{066993F1-BF92-2B4B-7EB3-B60A01B2BD5A}"/>
              </a:ext>
            </a:extLst>
          </p:cNvPr>
          <p:cNvSpPr txBox="1"/>
          <p:nvPr/>
        </p:nvSpPr>
        <p:spPr>
          <a:xfrm>
            <a:off x="6475350" y="4431767"/>
            <a:ext cx="1240429" cy="379656"/>
          </a:xfrm>
          <a:prstGeom prst="rect">
            <a:avLst/>
          </a:prstGeom>
          <a:no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=0.002</a:t>
            </a:r>
          </a:p>
        </p:txBody>
      </p:sp>
      <p:sp>
        <p:nvSpPr>
          <p:cNvPr id="34" name="Rectangle 33">
            <a:extLst>
              <a:ext uri="{FF2B5EF4-FFF2-40B4-BE49-F238E27FC236}">
                <a16:creationId xmlns:a16="http://schemas.microsoft.com/office/drawing/2014/main" id="{16E2D90F-30E3-EFB4-C3FA-03A72AB81F8F}"/>
              </a:ext>
            </a:extLst>
          </p:cNvPr>
          <p:cNvSpPr/>
          <p:nvPr/>
        </p:nvSpPr>
        <p:spPr>
          <a:xfrm>
            <a:off x="2957091" y="4576428"/>
            <a:ext cx="602935" cy="1578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5" name="Rectangle 34">
            <a:extLst>
              <a:ext uri="{FF2B5EF4-FFF2-40B4-BE49-F238E27FC236}">
                <a16:creationId xmlns:a16="http://schemas.microsoft.com/office/drawing/2014/main" id="{ECC0DB14-987C-212C-8914-496882D17A1B}"/>
              </a:ext>
            </a:extLst>
          </p:cNvPr>
          <p:cNvSpPr/>
          <p:nvPr/>
        </p:nvSpPr>
        <p:spPr>
          <a:xfrm>
            <a:off x="10414274" y="4558019"/>
            <a:ext cx="602935" cy="1578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6" name="TextBox 35">
            <a:extLst>
              <a:ext uri="{FF2B5EF4-FFF2-40B4-BE49-F238E27FC236}">
                <a16:creationId xmlns:a16="http://schemas.microsoft.com/office/drawing/2014/main" id="{1CAFA5E4-CC7A-FB61-5CE9-60315310C484}"/>
              </a:ext>
            </a:extLst>
          </p:cNvPr>
          <p:cNvSpPr txBox="1"/>
          <p:nvPr/>
        </p:nvSpPr>
        <p:spPr>
          <a:xfrm>
            <a:off x="10172243" y="4431767"/>
            <a:ext cx="1240429" cy="379656"/>
          </a:xfrm>
          <a:prstGeom prst="rect">
            <a:avLst/>
          </a:prstGeom>
          <a:no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=0.002</a:t>
            </a:r>
          </a:p>
        </p:txBody>
      </p:sp>
      <p:sp>
        <p:nvSpPr>
          <p:cNvPr id="31" name="TextBox 30">
            <a:extLst>
              <a:ext uri="{FF2B5EF4-FFF2-40B4-BE49-F238E27FC236}">
                <a16:creationId xmlns:a16="http://schemas.microsoft.com/office/drawing/2014/main" id="{6020BE11-FAB2-184A-E261-FAE531736A79}"/>
              </a:ext>
            </a:extLst>
          </p:cNvPr>
          <p:cNvSpPr txBox="1"/>
          <p:nvPr/>
        </p:nvSpPr>
        <p:spPr>
          <a:xfrm>
            <a:off x="2669566" y="4431767"/>
            <a:ext cx="1240429" cy="379656"/>
          </a:xfrm>
          <a:prstGeom prst="rect">
            <a:avLst/>
          </a:prstGeom>
          <a:no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&lt;0.0001</a:t>
            </a:r>
          </a:p>
        </p:txBody>
      </p:sp>
      <p:sp>
        <p:nvSpPr>
          <p:cNvPr id="10" name="TextBox 9">
            <a:extLst>
              <a:ext uri="{FF2B5EF4-FFF2-40B4-BE49-F238E27FC236}">
                <a16:creationId xmlns:a16="http://schemas.microsoft.com/office/drawing/2014/main" id="{E98B6707-C4A5-ADE6-E26C-9DED7A39F716}"/>
              </a:ext>
            </a:extLst>
          </p:cNvPr>
          <p:cNvSpPr txBox="1"/>
          <p:nvPr/>
        </p:nvSpPr>
        <p:spPr>
          <a:xfrm>
            <a:off x="324185" y="6540834"/>
            <a:ext cx="6096000" cy="338554"/>
          </a:xfrm>
          <a:prstGeom prst="rect">
            <a:avLst/>
          </a:prstGeom>
          <a:noFill/>
        </p:spPr>
        <p:txBody>
          <a:bodyPr wrap="square">
            <a:spAutoFit/>
          </a:bodyPr>
          <a:lstStyle/>
          <a:p>
            <a:pPr defTabSz="609585" eaLnBrk="0" fontAlgn="base" hangingPunct="0">
              <a:spcBef>
                <a:spcPct val="0"/>
              </a:spcBef>
              <a:spcAft>
                <a:spcPct val="0"/>
              </a:spcAft>
            </a:pPr>
            <a:r>
              <a:rPr lang="en-US" sz="1600" dirty="0">
                <a:solidFill>
                  <a:srgbClr val="FFFFFF">
                    <a:lumMod val="50000"/>
                  </a:srgbClr>
                </a:solidFill>
                <a:latin typeface="Calibri"/>
                <a:ea typeface="ＭＳ Ｐゴシック" panose="020B0600070205080204" pitchFamily="34" charset="-128"/>
              </a:rPr>
              <a:t>© The </a:t>
            </a:r>
            <a:r>
              <a:rPr lang="en-US" sz="1600" i="1" dirty="0">
                <a:solidFill>
                  <a:srgbClr val="FFFFFF">
                    <a:lumMod val="50000"/>
                  </a:srgbClr>
                </a:solidFill>
                <a:latin typeface="Calibri"/>
                <a:ea typeface="ＭＳ Ｐゴシック" panose="020B0600070205080204" pitchFamily="34" charset="-128"/>
              </a:rPr>
              <a:t>New England Journal of Medicine</a:t>
            </a:r>
            <a:r>
              <a:rPr lang="en-US" sz="1600" dirty="0">
                <a:solidFill>
                  <a:srgbClr val="FFFFFF">
                    <a:lumMod val="50000"/>
                  </a:srgbClr>
                </a:solidFill>
                <a:latin typeface="Calibri"/>
                <a:ea typeface="ＭＳ Ｐゴシック" panose="020B0600070205080204" pitchFamily="34" charset="-128"/>
              </a:rPr>
              <a:t> (2024)</a:t>
            </a:r>
          </a:p>
        </p:txBody>
      </p:sp>
    </p:spTree>
    <p:extLst>
      <p:ext uri="{BB962C8B-B14F-4D97-AF65-F5344CB8AC3E}">
        <p14:creationId xmlns:p14="http://schemas.microsoft.com/office/powerpoint/2010/main" val="950841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9ABF-321F-C6F3-3E8F-703DCFEF5D74}"/>
              </a:ext>
            </a:extLst>
          </p:cNvPr>
          <p:cNvSpPr>
            <a:spLocks noGrp="1"/>
          </p:cNvSpPr>
          <p:nvPr>
            <p:ph type="title"/>
          </p:nvPr>
        </p:nvSpPr>
        <p:spPr>
          <a:xfrm>
            <a:off x="508000" y="259835"/>
            <a:ext cx="10718800" cy="787119"/>
          </a:xfrm>
        </p:spPr>
        <p:txBody>
          <a:bodyPr>
            <a:noAutofit/>
          </a:bodyPr>
          <a:lstStyle/>
          <a:p>
            <a:pPr algn="ctr"/>
            <a:r>
              <a:rPr lang="en-US" sz="4267" dirty="0">
                <a:latin typeface="+mj-lt"/>
                <a:cs typeface="Arial" panose="020B0604020202020204" pitchFamily="34" charset="0"/>
              </a:rPr>
              <a:t>Blinatumomab reduces marrow but not isolated CNS relapses</a:t>
            </a:r>
          </a:p>
        </p:txBody>
      </p:sp>
      <p:grpSp>
        <p:nvGrpSpPr>
          <p:cNvPr id="13" name="Group 12">
            <a:extLst>
              <a:ext uri="{FF2B5EF4-FFF2-40B4-BE49-F238E27FC236}">
                <a16:creationId xmlns:a16="http://schemas.microsoft.com/office/drawing/2014/main" id="{BBDEAF25-B170-773E-C6A4-0000C8B0BA46}"/>
              </a:ext>
            </a:extLst>
          </p:cNvPr>
          <p:cNvGrpSpPr/>
          <p:nvPr/>
        </p:nvGrpSpPr>
        <p:grpSpPr>
          <a:xfrm>
            <a:off x="1625601" y="1781842"/>
            <a:ext cx="4778124" cy="4187159"/>
            <a:chOff x="1487655" y="1274794"/>
            <a:chExt cx="3583593" cy="3140369"/>
          </a:xfrm>
        </p:grpSpPr>
        <p:pic>
          <p:nvPicPr>
            <p:cNvPr id="4" name="Picture 3" descr="A graph of a number of patients with cancer&#10;&#10;Description automatically generated">
              <a:extLst>
                <a:ext uri="{FF2B5EF4-FFF2-40B4-BE49-F238E27FC236}">
                  <a16:creationId xmlns:a16="http://schemas.microsoft.com/office/drawing/2014/main" id="{211ECD02-B11E-B197-6A7E-9C092A31A32A}"/>
                </a:ext>
              </a:extLst>
            </p:cNvPr>
            <p:cNvPicPr>
              <a:picLocks noChangeAspect="1"/>
            </p:cNvPicPr>
            <p:nvPr/>
          </p:nvPicPr>
          <p:blipFill>
            <a:blip r:embed="rId3"/>
            <a:stretch>
              <a:fillRect/>
            </a:stretch>
          </p:blipFill>
          <p:spPr>
            <a:xfrm>
              <a:off x="1487655" y="1645682"/>
              <a:ext cx="2769481" cy="2769481"/>
            </a:xfrm>
            <a:prstGeom prst="rect">
              <a:avLst/>
            </a:prstGeom>
          </p:spPr>
        </p:pic>
        <p:sp>
          <p:nvSpPr>
            <p:cNvPr id="7" name="TextBox 6">
              <a:extLst>
                <a:ext uri="{FF2B5EF4-FFF2-40B4-BE49-F238E27FC236}">
                  <a16:creationId xmlns:a16="http://schemas.microsoft.com/office/drawing/2014/main" id="{6DC7D9D4-3C3A-7800-4E6A-3A34380CB206}"/>
                </a:ext>
              </a:extLst>
            </p:cNvPr>
            <p:cNvSpPr txBox="1"/>
            <p:nvPr/>
          </p:nvSpPr>
          <p:spPr>
            <a:xfrm>
              <a:off x="1868655" y="1274794"/>
              <a:ext cx="2769481" cy="346249"/>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Isolated marrow relapses</a:t>
              </a:r>
            </a:p>
          </p:txBody>
        </p:sp>
        <p:grpSp>
          <p:nvGrpSpPr>
            <p:cNvPr id="25" name="Group 24">
              <a:extLst>
                <a:ext uri="{FF2B5EF4-FFF2-40B4-BE49-F238E27FC236}">
                  <a16:creationId xmlns:a16="http://schemas.microsoft.com/office/drawing/2014/main" id="{ACB6E4EF-7567-0AA4-21E3-F2148EF788F7}"/>
                </a:ext>
              </a:extLst>
            </p:cNvPr>
            <p:cNvGrpSpPr/>
            <p:nvPr/>
          </p:nvGrpSpPr>
          <p:grpSpPr>
            <a:xfrm>
              <a:off x="3171430" y="3328746"/>
              <a:ext cx="1899818" cy="284742"/>
              <a:chOff x="2033586" y="2451783"/>
              <a:chExt cx="1321664" cy="379655"/>
            </a:xfrm>
          </p:grpSpPr>
          <p:sp>
            <p:nvSpPr>
              <p:cNvPr id="26" name="Rectangle 25">
                <a:extLst>
                  <a:ext uri="{FF2B5EF4-FFF2-40B4-BE49-F238E27FC236}">
                    <a16:creationId xmlns:a16="http://schemas.microsoft.com/office/drawing/2014/main" id="{A7D83251-D59B-2319-9AE9-C296406C75C6}"/>
                  </a:ext>
                </a:extLst>
              </p:cNvPr>
              <p:cNvSpPr/>
              <p:nvPr/>
            </p:nvSpPr>
            <p:spPr>
              <a:xfrm>
                <a:off x="2094854" y="2513860"/>
                <a:ext cx="1124720" cy="2273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1867">
                  <a:solidFill>
                    <a:srgbClr val="D6D6D6"/>
                  </a:solidFill>
                  <a:latin typeface="Calibri"/>
                </a:endParaRPr>
              </a:p>
            </p:txBody>
          </p:sp>
          <p:sp>
            <p:nvSpPr>
              <p:cNvPr id="27" name="TextBox 26">
                <a:extLst>
                  <a:ext uri="{FF2B5EF4-FFF2-40B4-BE49-F238E27FC236}">
                    <a16:creationId xmlns:a16="http://schemas.microsoft.com/office/drawing/2014/main" id="{3716F422-A5E7-9B92-46CC-6DE5E1A85CA2}"/>
                  </a:ext>
                </a:extLst>
              </p:cNvPr>
              <p:cNvSpPr txBox="1"/>
              <p:nvPr/>
            </p:nvSpPr>
            <p:spPr>
              <a:xfrm>
                <a:off x="2033586" y="2451783"/>
                <a:ext cx="1321664" cy="379655"/>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grpSp>
        <p:sp>
          <p:nvSpPr>
            <p:cNvPr id="28" name="TextBox 27">
              <a:extLst>
                <a:ext uri="{FF2B5EF4-FFF2-40B4-BE49-F238E27FC236}">
                  <a16:creationId xmlns:a16="http://schemas.microsoft.com/office/drawing/2014/main" id="{D9362EE0-40D6-7456-2028-42013A804B92}"/>
                </a:ext>
              </a:extLst>
            </p:cNvPr>
            <p:cNvSpPr txBox="1"/>
            <p:nvPr/>
          </p:nvSpPr>
          <p:spPr>
            <a:xfrm>
              <a:off x="3286308" y="2457234"/>
              <a:ext cx="1294021"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34" name="Rectangle 33">
              <a:extLst>
                <a:ext uri="{FF2B5EF4-FFF2-40B4-BE49-F238E27FC236}">
                  <a16:creationId xmlns:a16="http://schemas.microsoft.com/office/drawing/2014/main" id="{7D8A570B-5771-22C4-0C0E-C5F62EE4ABA8}"/>
                </a:ext>
              </a:extLst>
            </p:cNvPr>
            <p:cNvSpPr/>
            <p:nvPr/>
          </p:nvSpPr>
          <p:spPr>
            <a:xfrm>
              <a:off x="2077891" y="1785085"/>
              <a:ext cx="1678210" cy="30414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sp>
          <p:nvSpPr>
            <p:cNvPr id="9" name="TextBox 8">
              <a:extLst>
                <a:ext uri="{FF2B5EF4-FFF2-40B4-BE49-F238E27FC236}">
                  <a16:creationId xmlns:a16="http://schemas.microsoft.com/office/drawing/2014/main" id="{8DE4C692-D7BB-FBD4-8140-ED7D6ED14BB2}"/>
                </a:ext>
              </a:extLst>
            </p:cNvPr>
            <p:cNvSpPr txBox="1"/>
            <p:nvPr/>
          </p:nvSpPr>
          <p:spPr>
            <a:xfrm>
              <a:off x="2077891" y="2900382"/>
              <a:ext cx="930322" cy="284742"/>
            </a:xfrm>
            <a:prstGeom prst="rect">
              <a:avLst/>
            </a:prstGeom>
            <a:solidFill>
              <a:schemeClr val="accent5"/>
            </a:solid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&lt;0.0001</a:t>
              </a:r>
            </a:p>
          </p:txBody>
        </p:sp>
        <p:sp>
          <p:nvSpPr>
            <p:cNvPr id="10" name="Rectangle 9">
              <a:extLst>
                <a:ext uri="{FF2B5EF4-FFF2-40B4-BE49-F238E27FC236}">
                  <a16:creationId xmlns:a16="http://schemas.microsoft.com/office/drawing/2014/main" id="{A1024B78-B876-F76F-D5C1-503EE86B238A}"/>
                </a:ext>
              </a:extLst>
            </p:cNvPr>
            <p:cNvSpPr/>
            <p:nvPr/>
          </p:nvSpPr>
          <p:spPr>
            <a:xfrm>
              <a:off x="3429000" y="3098308"/>
              <a:ext cx="590215" cy="2304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grpSp>
      <p:grpSp>
        <p:nvGrpSpPr>
          <p:cNvPr id="14" name="Group 13">
            <a:extLst>
              <a:ext uri="{FF2B5EF4-FFF2-40B4-BE49-F238E27FC236}">
                <a16:creationId xmlns:a16="http://schemas.microsoft.com/office/drawing/2014/main" id="{040B3AA3-83DB-DDC9-0B84-DBF65B9643BB}"/>
              </a:ext>
            </a:extLst>
          </p:cNvPr>
          <p:cNvGrpSpPr/>
          <p:nvPr/>
        </p:nvGrpSpPr>
        <p:grpSpPr>
          <a:xfrm>
            <a:off x="6428345" y="1781082"/>
            <a:ext cx="4501815" cy="4187919"/>
            <a:chOff x="5089713" y="1274224"/>
            <a:chExt cx="3376361" cy="3140939"/>
          </a:xfrm>
        </p:grpSpPr>
        <p:pic>
          <p:nvPicPr>
            <p:cNvPr id="6" name="Picture 5" descr="A graph of a number of patients with cancer&#10;&#10;Description automatically generated">
              <a:extLst>
                <a:ext uri="{FF2B5EF4-FFF2-40B4-BE49-F238E27FC236}">
                  <a16:creationId xmlns:a16="http://schemas.microsoft.com/office/drawing/2014/main" id="{CE282370-A87B-0216-C6FD-74FB602BED6E}"/>
                </a:ext>
              </a:extLst>
            </p:cNvPr>
            <p:cNvPicPr>
              <a:picLocks noChangeAspect="1"/>
            </p:cNvPicPr>
            <p:nvPr/>
          </p:nvPicPr>
          <p:blipFill>
            <a:blip r:embed="rId4"/>
            <a:stretch>
              <a:fillRect/>
            </a:stretch>
          </p:blipFill>
          <p:spPr>
            <a:xfrm>
              <a:off x="5089713" y="1645682"/>
              <a:ext cx="2769481" cy="2769481"/>
            </a:xfrm>
            <a:prstGeom prst="rect">
              <a:avLst/>
            </a:prstGeom>
          </p:spPr>
        </p:pic>
        <p:sp>
          <p:nvSpPr>
            <p:cNvPr id="8" name="TextBox 7">
              <a:extLst>
                <a:ext uri="{FF2B5EF4-FFF2-40B4-BE49-F238E27FC236}">
                  <a16:creationId xmlns:a16="http://schemas.microsoft.com/office/drawing/2014/main" id="{5BC9318B-CC94-DA20-8468-746AEB800C1E}"/>
                </a:ext>
              </a:extLst>
            </p:cNvPr>
            <p:cNvSpPr txBox="1"/>
            <p:nvPr/>
          </p:nvSpPr>
          <p:spPr>
            <a:xfrm>
              <a:off x="5714910" y="1274224"/>
              <a:ext cx="2325945" cy="346249"/>
            </a:xfrm>
            <a:prstGeom prst="rect">
              <a:avLst/>
            </a:prstGeom>
            <a:noFill/>
          </p:spPr>
          <p:txBody>
            <a:bodyPr wrap="square" rtlCol="0">
              <a:spAutoFit/>
            </a:bodyPr>
            <a:lstStyle/>
            <a:p>
              <a:pPr algn="ctr" defTabSz="609585" eaLnBrk="0" fontAlgn="base" hangingPunct="0">
                <a:spcBef>
                  <a:spcPct val="0"/>
                </a:spcBef>
                <a:spcAft>
                  <a:spcPct val="0"/>
                </a:spcAft>
              </a:pPr>
              <a:r>
                <a:rPr lang="en-US" sz="2400" b="1" dirty="0">
                  <a:solidFill>
                    <a:srgbClr val="000000"/>
                  </a:solidFill>
                  <a:latin typeface="Calibri" panose="020F0502020204030204" pitchFamily="34" charset="0"/>
                  <a:ea typeface="ＭＳ Ｐゴシック" panose="020B0600070205080204" pitchFamily="34" charset="-128"/>
                </a:rPr>
                <a:t>Isolated CNS relapses</a:t>
              </a:r>
            </a:p>
          </p:txBody>
        </p:sp>
        <p:sp>
          <p:nvSpPr>
            <p:cNvPr id="31" name="TextBox 30">
              <a:extLst>
                <a:ext uri="{FF2B5EF4-FFF2-40B4-BE49-F238E27FC236}">
                  <a16:creationId xmlns:a16="http://schemas.microsoft.com/office/drawing/2014/main" id="{06AA3040-9E3A-A008-B035-E0D2670451E2}"/>
                </a:ext>
              </a:extLst>
            </p:cNvPr>
            <p:cNvSpPr txBox="1"/>
            <p:nvPr/>
          </p:nvSpPr>
          <p:spPr>
            <a:xfrm>
              <a:off x="6979723" y="3638711"/>
              <a:ext cx="1486351"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err="1">
                  <a:solidFill>
                    <a:srgbClr val="C00000"/>
                  </a:solidFill>
                  <a:latin typeface="Calibri" panose="020F0502020204030204" pitchFamily="34" charset="0"/>
                  <a:ea typeface="ＭＳ Ｐゴシック" panose="020B0600070205080204" pitchFamily="34" charset="-128"/>
                </a:rPr>
                <a:t>Blina</a:t>
              </a:r>
              <a:r>
                <a:rPr lang="en-US" sz="1867" b="1" dirty="0">
                  <a:solidFill>
                    <a:srgbClr val="C00000"/>
                  </a:solidFill>
                  <a:latin typeface="Calibri" panose="020F0502020204030204" pitchFamily="34" charset="0"/>
                  <a:ea typeface="ＭＳ Ｐゴシック" panose="020B0600070205080204" pitchFamily="34" charset="-128"/>
                </a:rPr>
                <a:t> + Chemo</a:t>
              </a:r>
            </a:p>
          </p:txBody>
        </p:sp>
        <p:sp>
          <p:nvSpPr>
            <p:cNvPr id="32" name="TextBox 31">
              <a:extLst>
                <a:ext uri="{FF2B5EF4-FFF2-40B4-BE49-F238E27FC236}">
                  <a16:creationId xmlns:a16="http://schemas.microsoft.com/office/drawing/2014/main" id="{7633295C-4402-55B4-C00A-47E45AE0AD30}"/>
                </a:ext>
              </a:extLst>
            </p:cNvPr>
            <p:cNvSpPr txBox="1"/>
            <p:nvPr/>
          </p:nvSpPr>
          <p:spPr>
            <a:xfrm>
              <a:off x="6708639" y="3346727"/>
              <a:ext cx="1486352" cy="284742"/>
            </a:xfrm>
            <a:prstGeom prst="rect">
              <a:avLst/>
            </a:prstGeom>
            <a:noFill/>
          </p:spPr>
          <p:txBody>
            <a:bodyPr wrap="square" rtlCol="0">
              <a:spAutoFit/>
            </a:bodyPr>
            <a:lstStyle/>
            <a:p>
              <a:pPr defTabSz="609585" eaLnBrk="0" fontAlgn="base" hangingPunct="0">
                <a:spcBef>
                  <a:spcPct val="0"/>
                </a:spcBef>
                <a:spcAft>
                  <a:spcPct val="0"/>
                </a:spcAft>
              </a:pPr>
              <a:r>
                <a:rPr lang="en-US" sz="1867" b="1" dirty="0">
                  <a:solidFill>
                    <a:srgbClr val="0070C0"/>
                  </a:solidFill>
                  <a:latin typeface="Calibri" panose="020F0502020204030204" pitchFamily="34" charset="0"/>
                  <a:ea typeface="ＭＳ Ｐゴシック" panose="020B0600070205080204" pitchFamily="34" charset="-128"/>
                </a:rPr>
                <a:t>Chemo only</a:t>
              </a:r>
            </a:p>
          </p:txBody>
        </p:sp>
        <p:sp>
          <p:nvSpPr>
            <p:cNvPr id="35" name="Rectangle 34">
              <a:extLst>
                <a:ext uri="{FF2B5EF4-FFF2-40B4-BE49-F238E27FC236}">
                  <a16:creationId xmlns:a16="http://schemas.microsoft.com/office/drawing/2014/main" id="{5E002B00-10B7-B372-6B29-C17E27D144C0}"/>
                </a:ext>
              </a:extLst>
            </p:cNvPr>
            <p:cNvSpPr/>
            <p:nvPr/>
          </p:nvSpPr>
          <p:spPr>
            <a:xfrm>
              <a:off x="5694052" y="1712840"/>
              <a:ext cx="1654430" cy="44965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11" name="TextBox 10">
              <a:extLst>
                <a:ext uri="{FF2B5EF4-FFF2-40B4-BE49-F238E27FC236}">
                  <a16:creationId xmlns:a16="http://schemas.microsoft.com/office/drawing/2014/main" id="{944296F4-E788-3F0A-855F-66334B723CAD}"/>
                </a:ext>
              </a:extLst>
            </p:cNvPr>
            <p:cNvSpPr txBox="1"/>
            <p:nvPr/>
          </p:nvSpPr>
          <p:spPr>
            <a:xfrm>
              <a:off x="5778317" y="2900382"/>
              <a:ext cx="930322" cy="284742"/>
            </a:xfrm>
            <a:prstGeom prst="rect">
              <a:avLst/>
            </a:prstGeom>
            <a:solidFill>
              <a:schemeClr val="accent5"/>
            </a:solidFill>
            <a:ln>
              <a:noFill/>
            </a:ln>
          </p:spPr>
          <p:txBody>
            <a:bodyPr wrap="square" rtlCol="0">
              <a:spAutoFit/>
            </a:bodyPr>
            <a:lstStyle/>
            <a:p>
              <a:pPr defTabSz="609585" eaLnBrk="0" fontAlgn="base" hangingPunct="0">
                <a:spcBef>
                  <a:spcPct val="0"/>
                </a:spcBef>
                <a:spcAft>
                  <a:spcPct val="0"/>
                </a:spcAft>
              </a:pPr>
              <a:r>
                <a:rPr lang="en-US" sz="1867" i="1" dirty="0">
                  <a:solidFill>
                    <a:srgbClr val="000000"/>
                  </a:solidFill>
                  <a:latin typeface="Calibri" panose="020F0502020204030204" pitchFamily="34" charset="0"/>
                  <a:ea typeface="ＭＳ Ｐゴシック" panose="020B0600070205080204" pitchFamily="34" charset="-128"/>
                </a:rPr>
                <a:t>P</a:t>
              </a:r>
              <a:r>
                <a:rPr lang="en-US" sz="1867" dirty="0">
                  <a:solidFill>
                    <a:srgbClr val="000000"/>
                  </a:solidFill>
                  <a:latin typeface="Calibri" panose="020F0502020204030204" pitchFamily="34" charset="0"/>
                  <a:ea typeface="ＭＳ Ｐゴシック" panose="020B0600070205080204" pitchFamily="34" charset="-128"/>
                </a:rPr>
                <a:t>=0.85</a:t>
              </a:r>
            </a:p>
          </p:txBody>
        </p:sp>
        <p:sp>
          <p:nvSpPr>
            <p:cNvPr id="12" name="Rectangle 11">
              <a:extLst>
                <a:ext uri="{FF2B5EF4-FFF2-40B4-BE49-F238E27FC236}">
                  <a16:creationId xmlns:a16="http://schemas.microsoft.com/office/drawing/2014/main" id="{F9B98481-95B0-C333-E427-4AD232BD2A8A}"/>
                </a:ext>
              </a:extLst>
            </p:cNvPr>
            <p:cNvSpPr/>
            <p:nvPr/>
          </p:nvSpPr>
          <p:spPr>
            <a:xfrm>
              <a:off x="6988809" y="3057623"/>
              <a:ext cx="590215" cy="30777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grpSp>
    </p:spTree>
    <p:extLst>
      <p:ext uri="{BB962C8B-B14F-4D97-AF65-F5344CB8AC3E}">
        <p14:creationId xmlns:p14="http://schemas.microsoft.com/office/powerpoint/2010/main" val="234161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1A8C0-9A62-29EB-BE65-8D56464DE8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4CDAAB-DBFD-E1F7-DF50-584ED4DEB144}"/>
              </a:ext>
            </a:extLst>
          </p:cNvPr>
          <p:cNvSpPr/>
          <p:nvPr/>
        </p:nvSpPr>
        <p:spPr>
          <a:xfrm>
            <a:off x="2963564" y="4675317"/>
            <a:ext cx="1760837" cy="17608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10" name="TextBox 9">
            <a:extLst>
              <a:ext uri="{FF2B5EF4-FFF2-40B4-BE49-F238E27FC236}">
                <a16:creationId xmlns:a16="http://schemas.microsoft.com/office/drawing/2014/main" id="{B52D81CA-2EA6-1B01-5F8A-FB6F5689F819}"/>
              </a:ext>
            </a:extLst>
          </p:cNvPr>
          <p:cNvSpPr txBox="1"/>
          <p:nvPr/>
        </p:nvSpPr>
        <p:spPr>
          <a:xfrm>
            <a:off x="838913" y="2821116"/>
            <a:ext cx="7260431" cy="1015663"/>
          </a:xfrm>
          <a:prstGeom prst="rect">
            <a:avLst/>
          </a:prstGeom>
          <a:noFill/>
        </p:spPr>
        <p:txBody>
          <a:bodyPr wrap="square" rtlCol="0">
            <a:spAutoFit/>
          </a:bodyPr>
          <a:lstStyle/>
          <a:p>
            <a:pPr defTabSz="609585" eaLnBrk="0" fontAlgn="base" hangingPunct="0">
              <a:lnSpc>
                <a:spcPts val="1787"/>
              </a:lnSpc>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Hispanic	             4.3%		    14.4%         	</a:t>
            </a:r>
            <a:r>
              <a:rPr lang="en-US" sz="1600" b="1" dirty="0">
                <a:solidFill>
                  <a:srgbClr val="D6D6D6">
                    <a:lumMod val="25000"/>
                  </a:srgbClr>
                </a:solidFill>
                <a:latin typeface="Calibri" panose="020F0502020204030204" pitchFamily="34" charset="0"/>
                <a:ea typeface="ＭＳ Ｐゴシック" panose="020B0600070205080204" pitchFamily="34" charset="-128"/>
              </a:rPr>
              <a:t>0.29 (0.13-0.69)</a:t>
            </a:r>
          </a:p>
          <a:p>
            <a:pPr defTabSz="609585" eaLnBrk="0" fontAlgn="base" hangingPunct="0">
              <a:lnSpc>
                <a:spcPts val="1787"/>
              </a:lnSpc>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Non-</a:t>
            </a:r>
            <a:r>
              <a:rPr lang="en-US" sz="1600" dirty="0" err="1">
                <a:solidFill>
                  <a:srgbClr val="D6D6D6">
                    <a:lumMod val="25000"/>
                  </a:srgbClr>
                </a:solidFill>
                <a:latin typeface="Calibri" panose="020F0502020204030204" pitchFamily="34" charset="0"/>
                <a:ea typeface="ＭＳ Ｐゴシック" panose="020B0600070205080204" pitchFamily="34" charset="-128"/>
              </a:rPr>
              <a:t>Hisp</a:t>
            </a:r>
            <a:r>
              <a:rPr lang="en-US" sz="1600" dirty="0">
                <a:solidFill>
                  <a:srgbClr val="D6D6D6">
                    <a:lumMod val="25000"/>
                  </a:srgbClr>
                </a:solidFill>
                <a:latin typeface="Calibri" panose="020F0502020204030204" pitchFamily="34" charset="0"/>
                <a:ea typeface="ＭＳ Ｐゴシック" panose="020B0600070205080204" pitchFamily="34" charset="-128"/>
              </a:rPr>
              <a:t>. Asian	3.0%		    3.4%            	</a:t>
            </a:r>
            <a:r>
              <a:rPr lang="en-US" sz="1600" b="1" dirty="0">
                <a:solidFill>
                  <a:srgbClr val="D6D6D6">
                    <a:lumMod val="25000"/>
                  </a:srgbClr>
                </a:solidFill>
                <a:latin typeface="Calibri" panose="020F0502020204030204" pitchFamily="34" charset="0"/>
                <a:ea typeface="ＭＳ Ｐゴシック" panose="020B0600070205080204" pitchFamily="34" charset="-128"/>
              </a:rPr>
              <a:t>0.96 (0.06-15.3)</a:t>
            </a:r>
          </a:p>
          <a:p>
            <a:pPr defTabSz="609585" eaLnBrk="0" fontAlgn="base" hangingPunct="0">
              <a:lnSpc>
                <a:spcPts val="1787"/>
              </a:lnSpc>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Non-</a:t>
            </a:r>
            <a:r>
              <a:rPr lang="en-US" sz="1600" dirty="0" err="1">
                <a:solidFill>
                  <a:srgbClr val="D6D6D6">
                    <a:lumMod val="25000"/>
                  </a:srgbClr>
                </a:solidFill>
                <a:latin typeface="Calibri" panose="020F0502020204030204" pitchFamily="34" charset="0"/>
                <a:ea typeface="ＭＳ Ｐゴシック" panose="020B0600070205080204" pitchFamily="34" charset="-128"/>
              </a:rPr>
              <a:t>Hisp</a:t>
            </a:r>
            <a:r>
              <a:rPr lang="en-US" sz="1600" dirty="0">
                <a:solidFill>
                  <a:srgbClr val="D6D6D6">
                    <a:lumMod val="25000"/>
                  </a:srgbClr>
                </a:solidFill>
                <a:latin typeface="Calibri" panose="020F0502020204030204" pitchFamily="34" charset="0"/>
                <a:ea typeface="ＭＳ Ｐゴシック" panose="020B0600070205080204" pitchFamily="34" charset="-128"/>
              </a:rPr>
              <a:t> Black*	</a:t>
            </a:r>
            <a:r>
              <a:rPr lang="en-US" sz="1600" b="1" dirty="0">
                <a:solidFill>
                  <a:srgbClr val="D6D6D6">
                    <a:lumMod val="25000"/>
                  </a:srgbClr>
                </a:solidFill>
                <a:latin typeface="Calibri" panose="020F0502020204030204" pitchFamily="34" charset="0"/>
                <a:ea typeface="ＭＳ Ｐゴシック" panose="020B0600070205080204" pitchFamily="34" charset="-128"/>
              </a:rPr>
              <a:t>0.0%		    5.3%</a:t>
            </a:r>
            <a:r>
              <a:rPr lang="en-US" sz="1600" dirty="0">
                <a:solidFill>
                  <a:srgbClr val="D6D6D6">
                    <a:lumMod val="25000"/>
                  </a:srgbClr>
                </a:solidFill>
                <a:latin typeface="Calibri" panose="020F0502020204030204" pitchFamily="34" charset="0"/>
                <a:ea typeface="ＭＳ Ｐゴシック" panose="020B0600070205080204" pitchFamily="34" charset="-128"/>
              </a:rPr>
              <a:t>	</a:t>
            </a:r>
          </a:p>
          <a:p>
            <a:pPr defTabSz="609585" eaLnBrk="0" fontAlgn="base" hangingPunct="0">
              <a:lnSpc>
                <a:spcPts val="1787"/>
              </a:lnSpc>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Non-</a:t>
            </a:r>
            <a:r>
              <a:rPr lang="en-US" sz="1600" dirty="0" err="1">
                <a:solidFill>
                  <a:srgbClr val="D6D6D6">
                    <a:lumMod val="25000"/>
                  </a:srgbClr>
                </a:solidFill>
                <a:latin typeface="Calibri" panose="020F0502020204030204" pitchFamily="34" charset="0"/>
                <a:ea typeface="ＭＳ Ｐゴシック" panose="020B0600070205080204" pitchFamily="34" charset="-128"/>
              </a:rPr>
              <a:t>Hisp</a:t>
            </a:r>
            <a:r>
              <a:rPr lang="en-US" sz="1600" dirty="0">
                <a:solidFill>
                  <a:srgbClr val="D6D6D6">
                    <a:lumMod val="25000"/>
                  </a:srgbClr>
                </a:solidFill>
                <a:latin typeface="Calibri" panose="020F0502020204030204" pitchFamily="34" charset="0"/>
                <a:ea typeface="ＭＳ Ｐゴシック" panose="020B0600070205080204" pitchFamily="34" charset="-128"/>
              </a:rPr>
              <a:t>. White          4.1%		    7.4%             	</a:t>
            </a:r>
            <a:r>
              <a:rPr lang="en-US" sz="1600" b="1" dirty="0">
                <a:solidFill>
                  <a:srgbClr val="D6D6D6">
                    <a:lumMod val="25000"/>
                  </a:srgbClr>
                </a:solidFill>
                <a:latin typeface="Calibri" panose="020F0502020204030204" pitchFamily="34" charset="0"/>
                <a:ea typeface="ＭＳ Ｐゴシック" panose="020B0600070205080204" pitchFamily="34" charset="-128"/>
              </a:rPr>
              <a:t>0.52 (0.28-0.97)</a:t>
            </a:r>
          </a:p>
        </p:txBody>
      </p:sp>
      <p:pic>
        <p:nvPicPr>
          <p:cNvPr id="36" name="Picture 35">
            <a:extLst>
              <a:ext uri="{FF2B5EF4-FFF2-40B4-BE49-F238E27FC236}">
                <a16:creationId xmlns:a16="http://schemas.microsoft.com/office/drawing/2014/main" id="{63B530DB-156D-A6B0-B10C-B30C485774E7}"/>
              </a:ext>
            </a:extLst>
          </p:cNvPr>
          <p:cNvPicPr>
            <a:picLocks noChangeAspect="1"/>
          </p:cNvPicPr>
          <p:nvPr/>
        </p:nvPicPr>
        <p:blipFill>
          <a:blip r:embed="rId3"/>
          <a:srcRect l="33619" t="1120" r="53549" b="59672"/>
          <a:stretch/>
        </p:blipFill>
        <p:spPr>
          <a:xfrm rot="5400000">
            <a:off x="8003784" y="1421333"/>
            <a:ext cx="947617" cy="3747188"/>
          </a:xfrm>
          <a:prstGeom prst="rect">
            <a:avLst/>
          </a:prstGeom>
        </p:spPr>
      </p:pic>
      <p:sp>
        <p:nvSpPr>
          <p:cNvPr id="45" name="TextBox 44">
            <a:extLst>
              <a:ext uri="{FF2B5EF4-FFF2-40B4-BE49-F238E27FC236}">
                <a16:creationId xmlns:a16="http://schemas.microsoft.com/office/drawing/2014/main" id="{E739663A-94E7-AFDB-1089-17E4A021435E}"/>
              </a:ext>
            </a:extLst>
          </p:cNvPr>
          <p:cNvSpPr txBox="1"/>
          <p:nvPr/>
        </p:nvSpPr>
        <p:spPr>
          <a:xfrm>
            <a:off x="812801" y="1289447"/>
            <a:ext cx="1412780" cy="338554"/>
          </a:xfrm>
          <a:prstGeom prst="rect">
            <a:avLst/>
          </a:prstGeom>
          <a:solidFill>
            <a:schemeClr val="accent5"/>
          </a:solidFill>
        </p:spPr>
        <p:txBody>
          <a:bodyPr wrap="square" rtlCol="0">
            <a:spAutoFit/>
          </a:bodyPr>
          <a:lstStyle/>
          <a:p>
            <a:pPr defTabSz="609585" eaLnBrk="0" fontAlgn="base" hangingPunct="0">
              <a:spcBef>
                <a:spcPct val="0"/>
              </a:spcBef>
              <a:spcAft>
                <a:spcPct val="0"/>
              </a:spcAft>
            </a:pPr>
            <a:r>
              <a:rPr lang="en-US" sz="1600" b="1" dirty="0">
                <a:solidFill>
                  <a:srgbClr val="000000"/>
                </a:solidFill>
                <a:latin typeface="Calibri" panose="020F0502020204030204" pitchFamily="34" charset="0"/>
                <a:ea typeface="ＭＳ Ｐゴシック" panose="020B0600070205080204" pitchFamily="34" charset="-128"/>
              </a:rPr>
              <a:t>Subgroup</a:t>
            </a:r>
          </a:p>
        </p:txBody>
      </p:sp>
      <p:sp>
        <p:nvSpPr>
          <p:cNvPr id="46" name="TextBox 45">
            <a:extLst>
              <a:ext uri="{FF2B5EF4-FFF2-40B4-BE49-F238E27FC236}">
                <a16:creationId xmlns:a16="http://schemas.microsoft.com/office/drawing/2014/main" id="{2B292D6A-8F5F-5AC9-1C23-07BC6773FB28}"/>
              </a:ext>
            </a:extLst>
          </p:cNvPr>
          <p:cNvSpPr txBox="1"/>
          <p:nvPr/>
        </p:nvSpPr>
        <p:spPr>
          <a:xfrm>
            <a:off x="4978400" y="1289447"/>
            <a:ext cx="1752600" cy="584775"/>
          </a:xfrm>
          <a:prstGeom prst="rect">
            <a:avLst/>
          </a:prstGeom>
          <a:solidFill>
            <a:schemeClr val="accent5"/>
          </a:solidFill>
        </p:spPr>
        <p:txBody>
          <a:bodyPr wrap="square" rtlCol="0">
            <a:spAutoFit/>
          </a:bodyPr>
          <a:lstStyle/>
          <a:p>
            <a:pPr algn="ctr" defTabSz="609585" eaLnBrk="0" fontAlgn="base" hangingPunct="0">
              <a:spcBef>
                <a:spcPct val="0"/>
              </a:spcBef>
              <a:spcAft>
                <a:spcPct val="0"/>
              </a:spcAft>
            </a:pPr>
            <a:r>
              <a:rPr lang="en-US" sz="1600" b="1" dirty="0">
                <a:solidFill>
                  <a:srgbClr val="000000"/>
                </a:solidFill>
                <a:latin typeface="Calibri" panose="020F0502020204030204" pitchFamily="34" charset="0"/>
                <a:ea typeface="ＭＳ Ｐゴシック" panose="020B0600070205080204" pitchFamily="34" charset="-128"/>
              </a:rPr>
              <a:t>Hazard Ratio for DFS (95% CI)</a:t>
            </a:r>
          </a:p>
        </p:txBody>
      </p:sp>
      <p:sp>
        <p:nvSpPr>
          <p:cNvPr id="52" name="Title 1">
            <a:extLst>
              <a:ext uri="{FF2B5EF4-FFF2-40B4-BE49-F238E27FC236}">
                <a16:creationId xmlns:a16="http://schemas.microsoft.com/office/drawing/2014/main" id="{83BC658E-96A9-5068-041F-0B872056A9EB}"/>
              </a:ext>
            </a:extLst>
          </p:cNvPr>
          <p:cNvSpPr txBox="1">
            <a:spLocks/>
          </p:cNvSpPr>
          <p:nvPr/>
        </p:nvSpPr>
        <p:spPr>
          <a:xfrm>
            <a:off x="1494323" y="233515"/>
            <a:ext cx="9804400" cy="787119"/>
          </a:xfrm>
          <a:prstGeom prst="rect">
            <a:avLst/>
          </a:prstGeom>
        </p:spPr>
        <p:txBody>
          <a:bodyPr vert="horz">
            <a:noAutofit/>
          </a:bodyPr>
          <a:lstStyle>
            <a:lvl1pPr algn="l" defTabSz="342900" rtl="0" eaLnBrk="0" fontAlgn="base" hangingPunct="0">
              <a:spcBef>
                <a:spcPct val="0"/>
              </a:spcBef>
              <a:spcAft>
                <a:spcPct val="0"/>
              </a:spcAft>
              <a:defRPr sz="3000" b="1" kern="1200">
                <a:solidFill>
                  <a:schemeClr val="accent2"/>
                </a:solidFill>
                <a:latin typeface="Arial"/>
                <a:ea typeface="ＭＳ Ｐゴシック" charset="0"/>
                <a:cs typeface="ＭＳ Ｐゴシック" charset="0"/>
              </a:defRPr>
            </a:lvl1pPr>
            <a:lvl2pPr algn="l" defTabSz="342900" rtl="0" eaLnBrk="0" fontAlgn="base" hangingPunct="0">
              <a:spcBef>
                <a:spcPct val="0"/>
              </a:spcBef>
              <a:spcAft>
                <a:spcPct val="0"/>
              </a:spcAft>
              <a:defRPr sz="3300">
                <a:solidFill>
                  <a:schemeClr val="accent2"/>
                </a:solidFill>
                <a:latin typeface="Arial" charset="0"/>
                <a:ea typeface="ＭＳ Ｐゴシック" charset="0"/>
                <a:cs typeface="ＭＳ Ｐゴシック" charset="0"/>
              </a:defRPr>
            </a:lvl2pPr>
            <a:lvl3pPr algn="l" defTabSz="342900" rtl="0" eaLnBrk="0" fontAlgn="base" hangingPunct="0">
              <a:spcBef>
                <a:spcPct val="0"/>
              </a:spcBef>
              <a:spcAft>
                <a:spcPct val="0"/>
              </a:spcAft>
              <a:defRPr sz="3300">
                <a:solidFill>
                  <a:schemeClr val="accent2"/>
                </a:solidFill>
                <a:latin typeface="Arial" charset="0"/>
                <a:ea typeface="ＭＳ Ｐゴシック" charset="0"/>
                <a:cs typeface="ＭＳ Ｐゴシック" charset="0"/>
              </a:defRPr>
            </a:lvl3pPr>
            <a:lvl4pPr algn="l" defTabSz="342900" rtl="0" eaLnBrk="0" fontAlgn="base" hangingPunct="0">
              <a:spcBef>
                <a:spcPct val="0"/>
              </a:spcBef>
              <a:spcAft>
                <a:spcPct val="0"/>
              </a:spcAft>
              <a:defRPr sz="3300">
                <a:solidFill>
                  <a:schemeClr val="accent2"/>
                </a:solidFill>
                <a:latin typeface="Arial" charset="0"/>
                <a:ea typeface="ＭＳ Ｐゴシック" charset="0"/>
                <a:cs typeface="ＭＳ Ｐゴシック" charset="0"/>
              </a:defRPr>
            </a:lvl4pPr>
            <a:lvl5pPr algn="l" defTabSz="342900" rtl="0" eaLnBrk="0" fontAlgn="base" hangingPunct="0">
              <a:spcBef>
                <a:spcPct val="0"/>
              </a:spcBef>
              <a:spcAft>
                <a:spcPct val="0"/>
              </a:spcAft>
              <a:defRPr sz="3300">
                <a:solidFill>
                  <a:schemeClr val="accent2"/>
                </a:solidFill>
                <a:latin typeface="Arial" charset="0"/>
                <a:ea typeface="ＭＳ Ｐゴシック" charset="0"/>
                <a:cs typeface="ＭＳ Ｐゴシック" charset="0"/>
              </a:defRPr>
            </a:lvl5pPr>
            <a:lvl6pPr marL="342900" algn="l" defTabSz="342900" rtl="0" fontAlgn="base">
              <a:spcBef>
                <a:spcPct val="0"/>
              </a:spcBef>
              <a:spcAft>
                <a:spcPct val="0"/>
              </a:spcAft>
              <a:defRPr sz="3300">
                <a:solidFill>
                  <a:schemeClr val="accent2"/>
                </a:solidFill>
                <a:latin typeface="Arial" charset="0"/>
                <a:ea typeface="ＭＳ Ｐゴシック" charset="0"/>
                <a:cs typeface="ＭＳ Ｐゴシック" charset="0"/>
              </a:defRPr>
            </a:lvl6pPr>
            <a:lvl7pPr marL="685800" algn="l" defTabSz="342900" rtl="0" fontAlgn="base">
              <a:spcBef>
                <a:spcPct val="0"/>
              </a:spcBef>
              <a:spcAft>
                <a:spcPct val="0"/>
              </a:spcAft>
              <a:defRPr sz="3300">
                <a:solidFill>
                  <a:schemeClr val="accent2"/>
                </a:solidFill>
                <a:latin typeface="Arial" charset="0"/>
                <a:ea typeface="ＭＳ Ｐゴシック" charset="0"/>
                <a:cs typeface="ＭＳ Ｐゴシック" charset="0"/>
              </a:defRPr>
            </a:lvl7pPr>
            <a:lvl8pPr marL="1028700" algn="l" defTabSz="342900" rtl="0" fontAlgn="base">
              <a:spcBef>
                <a:spcPct val="0"/>
              </a:spcBef>
              <a:spcAft>
                <a:spcPct val="0"/>
              </a:spcAft>
              <a:defRPr sz="3300">
                <a:solidFill>
                  <a:schemeClr val="accent2"/>
                </a:solidFill>
                <a:latin typeface="Arial" charset="0"/>
                <a:ea typeface="ＭＳ Ｐゴシック" charset="0"/>
                <a:cs typeface="ＭＳ Ｐゴシック" charset="0"/>
              </a:defRPr>
            </a:lvl8pPr>
            <a:lvl9pPr marL="1371600" algn="l" defTabSz="342900" rtl="0" fontAlgn="base">
              <a:spcBef>
                <a:spcPct val="0"/>
              </a:spcBef>
              <a:spcAft>
                <a:spcPct val="0"/>
              </a:spcAft>
              <a:defRPr sz="3300">
                <a:solidFill>
                  <a:schemeClr val="accent2"/>
                </a:solidFill>
                <a:latin typeface="Arial" charset="0"/>
                <a:ea typeface="ＭＳ Ｐゴシック" charset="0"/>
                <a:cs typeface="ＭＳ Ｐゴシック" charset="0"/>
              </a:defRPr>
            </a:lvl9pPr>
          </a:lstStyle>
          <a:p>
            <a:pPr algn="ctr" defTabSz="457189"/>
            <a:r>
              <a:rPr lang="en-US" sz="4267">
                <a:solidFill>
                  <a:srgbClr val="73AD56"/>
                </a:solidFill>
                <a:latin typeface="Calibri"/>
                <a:cs typeface="Arial" panose="020B0604020202020204" pitchFamily="34" charset="0"/>
              </a:rPr>
              <a:t>Blinatumomab benefits across subgroups</a:t>
            </a:r>
            <a:endParaRPr lang="en-US" sz="4267" dirty="0">
              <a:solidFill>
                <a:srgbClr val="73AD56"/>
              </a:solidFill>
              <a:latin typeface="Calibri"/>
              <a:cs typeface="Arial" panose="020B0604020202020204" pitchFamily="34" charset="0"/>
            </a:endParaRPr>
          </a:p>
        </p:txBody>
      </p:sp>
      <p:pic>
        <p:nvPicPr>
          <p:cNvPr id="53" name="Picture 52">
            <a:extLst>
              <a:ext uri="{FF2B5EF4-FFF2-40B4-BE49-F238E27FC236}">
                <a16:creationId xmlns:a16="http://schemas.microsoft.com/office/drawing/2014/main" id="{63BB5D00-3E51-E7DE-753A-90B50A4C6ED1}"/>
              </a:ext>
            </a:extLst>
          </p:cNvPr>
          <p:cNvPicPr>
            <a:picLocks noChangeAspect="1"/>
          </p:cNvPicPr>
          <p:nvPr/>
        </p:nvPicPr>
        <p:blipFill>
          <a:blip r:embed="rId3"/>
          <a:srcRect l="9329" t="1120" r="82335" b="60735"/>
          <a:stretch/>
        </p:blipFill>
        <p:spPr>
          <a:xfrm rot="5400000">
            <a:off x="8220614" y="120162"/>
            <a:ext cx="615553" cy="3645591"/>
          </a:xfrm>
          <a:prstGeom prst="rect">
            <a:avLst/>
          </a:prstGeom>
        </p:spPr>
      </p:pic>
      <p:sp>
        <p:nvSpPr>
          <p:cNvPr id="54" name="TextBox 53">
            <a:extLst>
              <a:ext uri="{FF2B5EF4-FFF2-40B4-BE49-F238E27FC236}">
                <a16:creationId xmlns:a16="http://schemas.microsoft.com/office/drawing/2014/main" id="{BD984579-7924-C1EF-3E97-EF6CABFA523A}"/>
              </a:ext>
            </a:extLst>
          </p:cNvPr>
          <p:cNvSpPr txBox="1"/>
          <p:nvPr/>
        </p:nvSpPr>
        <p:spPr>
          <a:xfrm>
            <a:off x="838913" y="1797741"/>
            <a:ext cx="6479548" cy="338554"/>
          </a:xfrm>
          <a:prstGeom prst="rect">
            <a:avLst/>
          </a:prstGeom>
          <a:solidFill>
            <a:schemeClr val="accent5"/>
          </a:solidFill>
        </p:spPr>
        <p:txBody>
          <a:bodyPr wrap="square" rtlCol="0">
            <a:spAutoFit/>
          </a:bodyPr>
          <a:lstStyle/>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All Patients	 	3.2%		     8%		</a:t>
            </a:r>
            <a:r>
              <a:rPr lang="en-US" sz="1600" b="1" dirty="0">
                <a:solidFill>
                  <a:srgbClr val="D6D6D6">
                    <a:lumMod val="25000"/>
                  </a:srgbClr>
                </a:solidFill>
                <a:latin typeface="Calibri" panose="020F0502020204030204" pitchFamily="34" charset="0"/>
                <a:ea typeface="ＭＳ Ｐゴシック" panose="020B0600070205080204" pitchFamily="34" charset="-128"/>
              </a:rPr>
              <a:t>0.39 (0.24-0.64)</a:t>
            </a:r>
          </a:p>
        </p:txBody>
      </p:sp>
      <p:sp>
        <p:nvSpPr>
          <p:cNvPr id="56" name="TextBox 55">
            <a:extLst>
              <a:ext uri="{FF2B5EF4-FFF2-40B4-BE49-F238E27FC236}">
                <a16:creationId xmlns:a16="http://schemas.microsoft.com/office/drawing/2014/main" id="{4CB14829-9971-A118-51E4-8DFB7F881299}"/>
              </a:ext>
            </a:extLst>
          </p:cNvPr>
          <p:cNvSpPr txBox="1"/>
          <p:nvPr/>
        </p:nvSpPr>
        <p:spPr>
          <a:xfrm>
            <a:off x="838913" y="2209801"/>
            <a:ext cx="5960964" cy="338554"/>
          </a:xfrm>
          <a:prstGeom prst="rect">
            <a:avLst/>
          </a:prstGeom>
          <a:noFill/>
        </p:spPr>
        <p:txBody>
          <a:bodyPr wrap="square" rtlCol="0">
            <a:spAutoFit/>
          </a:bodyPr>
          <a:lstStyle/>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Female	                	2.3%		    8.7%	</a:t>
            </a:r>
            <a:r>
              <a:rPr lang="en-US" sz="1600" b="1" dirty="0">
                <a:solidFill>
                  <a:srgbClr val="D6D6D6">
                    <a:lumMod val="25000"/>
                  </a:srgbClr>
                </a:solidFill>
                <a:latin typeface="Calibri" panose="020F0502020204030204" pitchFamily="34" charset="0"/>
                <a:ea typeface="ＭＳ Ｐゴシック" panose="020B0600070205080204" pitchFamily="34" charset="-128"/>
              </a:rPr>
              <a:t>             0.27 (0.12-0.59)</a:t>
            </a:r>
          </a:p>
        </p:txBody>
      </p:sp>
      <p:sp>
        <p:nvSpPr>
          <p:cNvPr id="57" name="TextBox 56">
            <a:extLst>
              <a:ext uri="{FF2B5EF4-FFF2-40B4-BE49-F238E27FC236}">
                <a16:creationId xmlns:a16="http://schemas.microsoft.com/office/drawing/2014/main" id="{167E0B74-2BCC-5A02-0A0C-E9748485EB6B}"/>
              </a:ext>
            </a:extLst>
          </p:cNvPr>
          <p:cNvSpPr txBox="1"/>
          <p:nvPr/>
        </p:nvSpPr>
        <p:spPr>
          <a:xfrm>
            <a:off x="838913" y="2450069"/>
            <a:ext cx="5960964" cy="338554"/>
          </a:xfrm>
          <a:prstGeom prst="rect">
            <a:avLst/>
          </a:prstGeom>
          <a:noFill/>
        </p:spPr>
        <p:txBody>
          <a:bodyPr wrap="square" rtlCol="0">
            <a:spAutoFit/>
          </a:bodyPr>
          <a:lstStyle/>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Male	                 	4.1%		    7.4%        	</a:t>
            </a:r>
            <a:r>
              <a:rPr lang="en-US" sz="1600" b="1" dirty="0">
                <a:solidFill>
                  <a:srgbClr val="D6D6D6">
                    <a:lumMod val="25000"/>
                  </a:srgbClr>
                </a:solidFill>
                <a:latin typeface="Calibri" panose="020F0502020204030204" pitchFamily="34" charset="0"/>
                <a:ea typeface="ＭＳ Ｐゴシック" panose="020B0600070205080204" pitchFamily="34" charset="-128"/>
              </a:rPr>
              <a:t>0.52 (0.28-0.97)</a:t>
            </a:r>
          </a:p>
        </p:txBody>
      </p:sp>
      <p:pic>
        <p:nvPicPr>
          <p:cNvPr id="58" name="Picture 57">
            <a:extLst>
              <a:ext uri="{FF2B5EF4-FFF2-40B4-BE49-F238E27FC236}">
                <a16:creationId xmlns:a16="http://schemas.microsoft.com/office/drawing/2014/main" id="{C8D03BA6-B8A6-735E-4366-3FFF995A0BD8}"/>
              </a:ext>
            </a:extLst>
          </p:cNvPr>
          <p:cNvPicPr>
            <a:picLocks noChangeAspect="1"/>
          </p:cNvPicPr>
          <p:nvPr/>
        </p:nvPicPr>
        <p:blipFill>
          <a:blip r:embed="rId3"/>
          <a:srcRect l="25639" t="1120" r="66131" b="60735"/>
          <a:stretch/>
        </p:blipFill>
        <p:spPr>
          <a:xfrm rot="5400000">
            <a:off x="8224517" y="690883"/>
            <a:ext cx="607756" cy="3645591"/>
          </a:xfrm>
          <a:prstGeom prst="rect">
            <a:avLst/>
          </a:prstGeom>
        </p:spPr>
      </p:pic>
      <p:sp>
        <p:nvSpPr>
          <p:cNvPr id="2" name="TextBox 1">
            <a:extLst>
              <a:ext uri="{FF2B5EF4-FFF2-40B4-BE49-F238E27FC236}">
                <a16:creationId xmlns:a16="http://schemas.microsoft.com/office/drawing/2014/main" id="{2ED054C0-DEB7-3BDA-58B0-3508DDA46B18}"/>
              </a:ext>
            </a:extLst>
          </p:cNvPr>
          <p:cNvSpPr txBox="1"/>
          <p:nvPr/>
        </p:nvSpPr>
        <p:spPr>
          <a:xfrm>
            <a:off x="838912" y="3808321"/>
            <a:ext cx="7260429" cy="830997"/>
          </a:xfrm>
          <a:prstGeom prst="rect">
            <a:avLst/>
          </a:prstGeom>
          <a:noFill/>
        </p:spPr>
        <p:txBody>
          <a:bodyPr wrap="square" rtlCol="0">
            <a:spAutoFit/>
          </a:bodyPr>
          <a:lstStyle/>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Favorable genetics	1.5%		    5.2%           	</a:t>
            </a:r>
            <a:r>
              <a:rPr lang="en-US" sz="1600" b="1" dirty="0">
                <a:solidFill>
                  <a:srgbClr val="D6D6D6">
                    <a:lumMod val="25000"/>
                  </a:srgbClr>
                </a:solidFill>
                <a:latin typeface="Calibri" panose="020F0502020204030204" pitchFamily="34" charset="0"/>
                <a:ea typeface="ＭＳ Ｐゴシック" panose="020B0600070205080204" pitchFamily="34" charset="-128"/>
              </a:rPr>
              <a:t>0.29 (0.08-1.02)</a:t>
            </a:r>
          </a:p>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Neutral genetics 	3.3%		    8.0%          	</a:t>
            </a:r>
            <a:r>
              <a:rPr lang="en-US" sz="1600" b="1" dirty="0">
                <a:solidFill>
                  <a:srgbClr val="D6D6D6">
                    <a:lumMod val="25000"/>
                  </a:srgbClr>
                </a:solidFill>
                <a:latin typeface="Calibri" panose="020F0502020204030204" pitchFamily="34" charset="0"/>
                <a:ea typeface="ＭＳ Ｐゴシック" panose="020B0600070205080204" pitchFamily="34" charset="-128"/>
              </a:rPr>
              <a:t>0.41 (0.22-0.74)</a:t>
            </a:r>
          </a:p>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Unfavorable genetics	7.8%		    18.3%        	</a:t>
            </a:r>
            <a:r>
              <a:rPr lang="en-US" sz="1600" b="1" dirty="0">
                <a:solidFill>
                  <a:srgbClr val="D6D6D6">
                    <a:lumMod val="25000"/>
                  </a:srgbClr>
                </a:solidFill>
                <a:latin typeface="Calibri" panose="020F0502020204030204" pitchFamily="34" charset="0"/>
                <a:ea typeface="ＭＳ Ｐゴシック" panose="020B0600070205080204" pitchFamily="34" charset="-128"/>
              </a:rPr>
              <a:t>0.40 (0.14-1.14)	</a:t>
            </a:r>
          </a:p>
        </p:txBody>
      </p:sp>
      <p:pic>
        <p:nvPicPr>
          <p:cNvPr id="5" name="Picture 4">
            <a:extLst>
              <a:ext uri="{FF2B5EF4-FFF2-40B4-BE49-F238E27FC236}">
                <a16:creationId xmlns:a16="http://schemas.microsoft.com/office/drawing/2014/main" id="{8EB76051-99F5-42CB-C702-112931BB0B0C}"/>
              </a:ext>
            </a:extLst>
          </p:cNvPr>
          <p:cNvPicPr>
            <a:picLocks noChangeAspect="1"/>
          </p:cNvPicPr>
          <p:nvPr/>
        </p:nvPicPr>
        <p:blipFill>
          <a:blip r:embed="rId3"/>
          <a:srcRect l="57719" t="1675" r="30612" b="59672"/>
          <a:stretch/>
        </p:blipFill>
        <p:spPr>
          <a:xfrm rot="5400000">
            <a:off x="8020168" y="2352565"/>
            <a:ext cx="861773" cy="3694112"/>
          </a:xfrm>
          <a:prstGeom prst="rect">
            <a:avLst/>
          </a:prstGeom>
        </p:spPr>
      </p:pic>
      <p:sp>
        <p:nvSpPr>
          <p:cNvPr id="8" name="Rectangle 7">
            <a:extLst>
              <a:ext uri="{FF2B5EF4-FFF2-40B4-BE49-F238E27FC236}">
                <a16:creationId xmlns:a16="http://schemas.microsoft.com/office/drawing/2014/main" id="{060EED39-596E-A7BC-D2D9-C2E0CCE8273F}"/>
              </a:ext>
            </a:extLst>
          </p:cNvPr>
          <p:cNvSpPr/>
          <p:nvPr/>
        </p:nvSpPr>
        <p:spPr>
          <a:xfrm>
            <a:off x="2963564" y="5283201"/>
            <a:ext cx="1760837" cy="17608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9" name="TextBox 8">
            <a:extLst>
              <a:ext uri="{FF2B5EF4-FFF2-40B4-BE49-F238E27FC236}">
                <a16:creationId xmlns:a16="http://schemas.microsoft.com/office/drawing/2014/main" id="{D6F31853-756E-2D83-28E2-83F915F8FA3E}"/>
              </a:ext>
            </a:extLst>
          </p:cNvPr>
          <p:cNvSpPr txBox="1"/>
          <p:nvPr/>
        </p:nvSpPr>
        <p:spPr>
          <a:xfrm>
            <a:off x="838913" y="4657587"/>
            <a:ext cx="6007449" cy="584775"/>
          </a:xfrm>
          <a:prstGeom prst="rect">
            <a:avLst/>
          </a:prstGeom>
          <a:noFill/>
        </p:spPr>
        <p:txBody>
          <a:bodyPr wrap="square" rtlCol="0">
            <a:spAutoFit/>
          </a:bodyPr>
          <a:lstStyle/>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EOI MRD&lt;0.01%	2.4%		    6.6%          	</a:t>
            </a:r>
            <a:r>
              <a:rPr lang="en-US" sz="1600" b="1" dirty="0">
                <a:solidFill>
                  <a:srgbClr val="D6D6D6">
                    <a:lumMod val="25000"/>
                  </a:srgbClr>
                </a:solidFill>
                <a:latin typeface="Calibri" panose="020F0502020204030204" pitchFamily="34" charset="0"/>
                <a:ea typeface="ＭＳ Ｐゴシック" panose="020B0600070205080204" pitchFamily="34" charset="-128"/>
              </a:rPr>
              <a:t>0.36 (0.18-0.71)</a:t>
            </a:r>
          </a:p>
          <a:p>
            <a:pPr defTabSz="609585" eaLnBrk="0" fontAlgn="base" hangingPunct="0">
              <a:spcBef>
                <a:spcPct val="0"/>
              </a:spcBef>
              <a:spcAft>
                <a:spcPct val="0"/>
              </a:spcAft>
            </a:pPr>
            <a:r>
              <a:rPr lang="en-US" sz="1600" dirty="0">
                <a:solidFill>
                  <a:srgbClr val="D6D6D6">
                    <a:lumMod val="25000"/>
                  </a:srgbClr>
                </a:solidFill>
                <a:latin typeface="Calibri" panose="020F0502020204030204" pitchFamily="34" charset="0"/>
                <a:ea typeface="ＭＳ Ｐゴシック" panose="020B0600070205080204" pitchFamily="34" charset="-128"/>
              </a:rPr>
              <a:t>EOI MRD</a:t>
            </a:r>
            <a:r>
              <a:rPr lang="en-US" sz="1600" u="sng" dirty="0">
                <a:solidFill>
                  <a:srgbClr val="D6D6D6">
                    <a:lumMod val="25000"/>
                  </a:srgbClr>
                </a:solidFill>
                <a:latin typeface="Calibri" panose="020F0502020204030204" pitchFamily="34" charset="0"/>
                <a:ea typeface="ＭＳ Ｐゴシック" panose="020B0600070205080204" pitchFamily="34" charset="-128"/>
              </a:rPr>
              <a:t>&gt;</a:t>
            </a:r>
            <a:r>
              <a:rPr lang="en-US" sz="1600" dirty="0">
                <a:solidFill>
                  <a:srgbClr val="D6D6D6">
                    <a:lumMod val="25000"/>
                  </a:srgbClr>
                </a:solidFill>
                <a:latin typeface="Calibri" panose="020F0502020204030204" pitchFamily="34" charset="0"/>
                <a:ea typeface="ＭＳ Ｐゴシック" panose="020B0600070205080204" pitchFamily="34" charset="-128"/>
              </a:rPr>
              <a:t>0.01%	4.5%		    10.4%        	</a:t>
            </a:r>
            <a:r>
              <a:rPr lang="en-US" sz="1600" b="1" dirty="0">
                <a:solidFill>
                  <a:srgbClr val="D6D6D6">
                    <a:lumMod val="25000"/>
                  </a:srgbClr>
                </a:solidFill>
                <a:latin typeface="Calibri" panose="020F0502020204030204" pitchFamily="34" charset="0"/>
                <a:ea typeface="ＭＳ Ｐゴシック" panose="020B0600070205080204" pitchFamily="34" charset="-128"/>
              </a:rPr>
              <a:t>0.44 (0.22-0.86)</a:t>
            </a:r>
          </a:p>
        </p:txBody>
      </p:sp>
      <p:pic>
        <p:nvPicPr>
          <p:cNvPr id="11" name="Picture 10">
            <a:extLst>
              <a:ext uri="{FF2B5EF4-FFF2-40B4-BE49-F238E27FC236}">
                <a16:creationId xmlns:a16="http://schemas.microsoft.com/office/drawing/2014/main" id="{CB765BBE-C29C-103E-87C1-F3124E084280}"/>
              </a:ext>
            </a:extLst>
          </p:cNvPr>
          <p:cNvPicPr>
            <a:picLocks noChangeAspect="1"/>
          </p:cNvPicPr>
          <p:nvPr/>
        </p:nvPicPr>
        <p:blipFill>
          <a:blip r:embed="rId3"/>
          <a:srcRect l="83619" t="1118" r="8151" b="57501"/>
          <a:stretch/>
        </p:blipFill>
        <p:spPr>
          <a:xfrm rot="5400000">
            <a:off x="8069979" y="3584346"/>
            <a:ext cx="607755" cy="3954665"/>
          </a:xfrm>
          <a:prstGeom prst="rect">
            <a:avLst/>
          </a:prstGeom>
        </p:spPr>
      </p:pic>
      <p:sp>
        <p:nvSpPr>
          <p:cNvPr id="12" name="TextBox 11">
            <a:extLst>
              <a:ext uri="{FF2B5EF4-FFF2-40B4-BE49-F238E27FC236}">
                <a16:creationId xmlns:a16="http://schemas.microsoft.com/office/drawing/2014/main" id="{35C76EA6-AE3D-48F4-2A3E-84F2F9C3E0C6}"/>
              </a:ext>
            </a:extLst>
          </p:cNvPr>
          <p:cNvSpPr txBox="1"/>
          <p:nvPr/>
        </p:nvSpPr>
        <p:spPr>
          <a:xfrm>
            <a:off x="7924800" y="5578784"/>
            <a:ext cx="2540000" cy="461665"/>
          </a:xfrm>
          <a:prstGeom prst="rect">
            <a:avLst/>
          </a:prstGeom>
          <a:noFill/>
        </p:spPr>
        <p:txBody>
          <a:bodyPr wrap="square" rtlCol="0">
            <a:spAutoFit/>
          </a:bodyPr>
          <a:lstStyle/>
          <a:p>
            <a:pPr defTabSz="609585" eaLnBrk="0" fontAlgn="base" hangingPunct="0">
              <a:spcBef>
                <a:spcPct val="0"/>
              </a:spcBef>
              <a:spcAft>
                <a:spcPct val="0"/>
              </a:spcAft>
            </a:pPr>
            <a:r>
              <a:rPr lang="en-US" b="1" dirty="0" err="1">
                <a:solidFill>
                  <a:srgbClr val="C00000"/>
                </a:solidFill>
                <a:latin typeface="Calibri" panose="020F0502020204030204" pitchFamily="34" charset="0"/>
                <a:ea typeface="ＭＳ Ｐゴシック" panose="020B0600070205080204" pitchFamily="34" charset="-128"/>
              </a:rPr>
              <a:t>Blina</a:t>
            </a:r>
            <a:r>
              <a:rPr lang="en-US" b="1" dirty="0">
                <a:solidFill>
                  <a:srgbClr val="ECDE29">
                    <a:lumMod val="75000"/>
                  </a:srgbClr>
                </a:solidFill>
                <a:latin typeface="Calibri" panose="020F0502020204030204" pitchFamily="34" charset="0"/>
                <a:ea typeface="ＭＳ Ｐゴシック" panose="020B0600070205080204" pitchFamily="34" charset="-128"/>
              </a:rPr>
              <a:t> </a:t>
            </a:r>
            <a:r>
              <a:rPr lang="en-US" b="1" dirty="0">
                <a:solidFill>
                  <a:srgbClr val="C00000"/>
                </a:solidFill>
                <a:latin typeface="Calibri" panose="020F0502020204030204" pitchFamily="34" charset="0"/>
                <a:ea typeface="ＭＳ Ｐゴシック" panose="020B0600070205080204" pitchFamily="34" charset="-128"/>
              </a:rPr>
              <a:t>better</a:t>
            </a:r>
            <a:r>
              <a:rPr lang="en-US" sz="2400" dirty="0">
                <a:solidFill>
                  <a:srgbClr val="006579"/>
                </a:solidFill>
                <a:latin typeface="Calibri" panose="020F0502020204030204" pitchFamily="34" charset="0"/>
                <a:ea typeface="ＭＳ Ｐゴシック" panose="020B0600070205080204" pitchFamily="34" charset="-128"/>
              </a:rPr>
              <a:t> </a:t>
            </a:r>
          </a:p>
        </p:txBody>
      </p:sp>
      <p:sp>
        <p:nvSpPr>
          <p:cNvPr id="13" name="TextBox 12">
            <a:extLst>
              <a:ext uri="{FF2B5EF4-FFF2-40B4-BE49-F238E27FC236}">
                <a16:creationId xmlns:a16="http://schemas.microsoft.com/office/drawing/2014/main" id="{6CE0187E-CEBF-DC4A-8AFF-D727522AC4B3}"/>
              </a:ext>
            </a:extLst>
          </p:cNvPr>
          <p:cNvSpPr txBox="1"/>
          <p:nvPr/>
        </p:nvSpPr>
        <p:spPr>
          <a:xfrm>
            <a:off x="9245600" y="5578784"/>
            <a:ext cx="2540000" cy="461665"/>
          </a:xfrm>
          <a:prstGeom prst="rect">
            <a:avLst/>
          </a:prstGeom>
          <a:noFill/>
        </p:spPr>
        <p:txBody>
          <a:bodyPr wrap="square" rtlCol="0">
            <a:spAutoFit/>
          </a:bodyPr>
          <a:lstStyle/>
          <a:p>
            <a:pPr defTabSz="609585" eaLnBrk="0" fontAlgn="base" hangingPunct="0">
              <a:spcBef>
                <a:spcPct val="0"/>
              </a:spcBef>
              <a:spcAft>
                <a:spcPct val="0"/>
              </a:spcAft>
            </a:pPr>
            <a:r>
              <a:rPr lang="en-US" b="1" dirty="0">
                <a:solidFill>
                  <a:srgbClr val="0070C0"/>
                </a:solidFill>
                <a:latin typeface="Calibri" panose="020F0502020204030204" pitchFamily="34" charset="0"/>
                <a:ea typeface="ＭＳ Ｐゴシック" panose="020B0600070205080204" pitchFamily="34" charset="-128"/>
              </a:rPr>
              <a:t>Chemo better</a:t>
            </a:r>
            <a:r>
              <a:rPr lang="en-US" sz="2400" dirty="0">
                <a:solidFill>
                  <a:srgbClr val="0070C0"/>
                </a:solidFill>
                <a:latin typeface="Calibri" panose="020F0502020204030204" pitchFamily="34" charset="0"/>
                <a:ea typeface="ＭＳ Ｐゴシック" panose="020B0600070205080204" pitchFamily="34" charset="-128"/>
              </a:rPr>
              <a:t> </a:t>
            </a:r>
          </a:p>
        </p:txBody>
      </p:sp>
      <p:pic>
        <p:nvPicPr>
          <p:cNvPr id="14" name="Picture 13">
            <a:extLst>
              <a:ext uri="{FF2B5EF4-FFF2-40B4-BE49-F238E27FC236}">
                <a16:creationId xmlns:a16="http://schemas.microsoft.com/office/drawing/2014/main" id="{3C02951D-6EF2-26E3-B8E6-69991AB3D7FD}"/>
              </a:ext>
            </a:extLst>
          </p:cNvPr>
          <p:cNvPicPr>
            <a:picLocks noChangeAspect="1"/>
          </p:cNvPicPr>
          <p:nvPr/>
        </p:nvPicPr>
        <p:blipFill>
          <a:blip r:embed="rId3"/>
          <a:srcRect l="67885" t="1675" r="22141" b="59672"/>
          <a:stretch/>
        </p:blipFill>
        <p:spPr>
          <a:xfrm rot="5400000">
            <a:off x="8082755" y="3067844"/>
            <a:ext cx="736600" cy="3694112"/>
          </a:xfrm>
          <a:prstGeom prst="rect">
            <a:avLst/>
          </a:prstGeom>
        </p:spPr>
      </p:pic>
      <p:sp>
        <p:nvSpPr>
          <p:cNvPr id="55" name="Rectangle 54">
            <a:extLst>
              <a:ext uri="{FF2B5EF4-FFF2-40B4-BE49-F238E27FC236}">
                <a16:creationId xmlns:a16="http://schemas.microsoft.com/office/drawing/2014/main" id="{DFEEF5AF-C48B-A93B-8E93-B41BFCBE68EC}"/>
              </a:ext>
            </a:extLst>
          </p:cNvPr>
          <p:cNvSpPr/>
          <p:nvPr/>
        </p:nvSpPr>
        <p:spPr>
          <a:xfrm>
            <a:off x="706093" y="2201172"/>
            <a:ext cx="9809508" cy="641147"/>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47" name="TextBox 46">
            <a:extLst>
              <a:ext uri="{FF2B5EF4-FFF2-40B4-BE49-F238E27FC236}">
                <a16:creationId xmlns:a16="http://schemas.microsoft.com/office/drawing/2014/main" id="{752C7767-D9D1-8B11-AE44-437646A7BDCA}"/>
              </a:ext>
            </a:extLst>
          </p:cNvPr>
          <p:cNvSpPr txBox="1"/>
          <p:nvPr/>
        </p:nvSpPr>
        <p:spPr>
          <a:xfrm>
            <a:off x="2133600" y="1289447"/>
            <a:ext cx="1569371" cy="584775"/>
          </a:xfrm>
          <a:prstGeom prst="rect">
            <a:avLst/>
          </a:prstGeom>
          <a:solidFill>
            <a:schemeClr val="accent5"/>
          </a:solidFill>
        </p:spPr>
        <p:txBody>
          <a:bodyPr wrap="square" rtlCol="0">
            <a:spAutoFit/>
          </a:bodyPr>
          <a:lstStyle/>
          <a:p>
            <a:pPr algn="ctr" defTabSz="609585" eaLnBrk="0" fontAlgn="base" hangingPunct="0">
              <a:spcBef>
                <a:spcPct val="0"/>
              </a:spcBef>
              <a:spcAft>
                <a:spcPct val="0"/>
              </a:spcAft>
            </a:pPr>
            <a:r>
              <a:rPr lang="en-US" sz="1600" b="1" dirty="0" err="1">
                <a:solidFill>
                  <a:srgbClr val="C00000"/>
                </a:solidFill>
                <a:latin typeface="Calibri" panose="020F0502020204030204" pitchFamily="34" charset="0"/>
                <a:ea typeface="ＭＳ Ｐゴシック" panose="020B0600070205080204" pitchFamily="34" charset="-128"/>
              </a:rPr>
              <a:t>Blina</a:t>
            </a:r>
            <a:r>
              <a:rPr lang="en-US" sz="1600" b="1" dirty="0">
                <a:solidFill>
                  <a:srgbClr val="C00000"/>
                </a:solidFill>
                <a:latin typeface="Calibri" panose="020F0502020204030204" pitchFamily="34" charset="0"/>
                <a:ea typeface="ＭＳ Ｐゴシック" panose="020B0600070205080204" pitchFamily="34" charset="-128"/>
              </a:rPr>
              <a:t> + Chemo</a:t>
            </a:r>
          </a:p>
          <a:p>
            <a:pPr algn="ctr" defTabSz="609585" eaLnBrk="0" fontAlgn="base" hangingPunct="0">
              <a:spcBef>
                <a:spcPct val="0"/>
              </a:spcBef>
              <a:spcAft>
                <a:spcPct val="0"/>
              </a:spcAft>
            </a:pPr>
            <a:r>
              <a:rPr lang="en-US" sz="1600" b="1" dirty="0">
                <a:solidFill>
                  <a:srgbClr val="C00000"/>
                </a:solidFill>
                <a:latin typeface="Calibri" panose="020F0502020204030204" pitchFamily="34" charset="0"/>
                <a:ea typeface="ＭＳ Ｐゴシック" panose="020B0600070205080204" pitchFamily="34" charset="-128"/>
              </a:rPr>
              <a:t>Event %</a:t>
            </a:r>
          </a:p>
        </p:txBody>
      </p:sp>
      <p:sp>
        <p:nvSpPr>
          <p:cNvPr id="48" name="TextBox 47">
            <a:extLst>
              <a:ext uri="{FF2B5EF4-FFF2-40B4-BE49-F238E27FC236}">
                <a16:creationId xmlns:a16="http://schemas.microsoft.com/office/drawing/2014/main" id="{A09B8B93-E446-97F2-9AA0-F2B3CCC59D5B}"/>
              </a:ext>
            </a:extLst>
          </p:cNvPr>
          <p:cNvSpPr txBox="1"/>
          <p:nvPr/>
        </p:nvSpPr>
        <p:spPr>
          <a:xfrm>
            <a:off x="3759201" y="1289447"/>
            <a:ext cx="1295400" cy="584775"/>
          </a:xfrm>
          <a:prstGeom prst="rect">
            <a:avLst/>
          </a:prstGeom>
          <a:noFill/>
        </p:spPr>
        <p:txBody>
          <a:bodyPr wrap="square" rtlCol="0">
            <a:spAutoFit/>
          </a:bodyPr>
          <a:lstStyle/>
          <a:p>
            <a:pPr algn="ctr" defTabSz="609585" eaLnBrk="0" fontAlgn="base" hangingPunct="0">
              <a:spcBef>
                <a:spcPct val="0"/>
              </a:spcBef>
              <a:spcAft>
                <a:spcPct val="0"/>
              </a:spcAft>
            </a:pPr>
            <a:r>
              <a:rPr lang="en-US" sz="1600" b="1" dirty="0">
                <a:solidFill>
                  <a:srgbClr val="0070C0"/>
                </a:solidFill>
                <a:latin typeface="Calibri" panose="020F0502020204030204" pitchFamily="34" charset="0"/>
                <a:ea typeface="ＭＳ Ｐゴシック" panose="020B0600070205080204" pitchFamily="34" charset="-128"/>
              </a:rPr>
              <a:t>Chemo Only</a:t>
            </a:r>
          </a:p>
          <a:p>
            <a:pPr algn="ctr" defTabSz="609585" eaLnBrk="0" fontAlgn="base" hangingPunct="0">
              <a:spcBef>
                <a:spcPct val="0"/>
              </a:spcBef>
              <a:spcAft>
                <a:spcPct val="0"/>
              </a:spcAft>
            </a:pPr>
            <a:r>
              <a:rPr lang="en-US" sz="1600" b="1" dirty="0">
                <a:solidFill>
                  <a:srgbClr val="0070C0"/>
                </a:solidFill>
                <a:latin typeface="Calibri" panose="020F0502020204030204" pitchFamily="34" charset="0"/>
                <a:ea typeface="ＭＳ Ｐゴシック" panose="020B0600070205080204" pitchFamily="34" charset="-128"/>
              </a:rPr>
              <a:t>Event %</a:t>
            </a:r>
          </a:p>
        </p:txBody>
      </p:sp>
      <p:sp>
        <p:nvSpPr>
          <p:cNvPr id="3" name="Rectangle 2">
            <a:extLst>
              <a:ext uri="{FF2B5EF4-FFF2-40B4-BE49-F238E27FC236}">
                <a16:creationId xmlns:a16="http://schemas.microsoft.com/office/drawing/2014/main" id="{04217B72-3F97-ED9B-93A2-4C803D4ED10D}"/>
              </a:ext>
            </a:extLst>
          </p:cNvPr>
          <p:cNvSpPr/>
          <p:nvPr/>
        </p:nvSpPr>
        <p:spPr>
          <a:xfrm>
            <a:off x="838911" y="2809069"/>
            <a:ext cx="9809508" cy="1017347"/>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4" name="Rectangle 3">
            <a:extLst>
              <a:ext uri="{FF2B5EF4-FFF2-40B4-BE49-F238E27FC236}">
                <a16:creationId xmlns:a16="http://schemas.microsoft.com/office/drawing/2014/main" id="{C9B86270-B171-5B9F-8201-9AC19EA8D5CF}"/>
              </a:ext>
            </a:extLst>
          </p:cNvPr>
          <p:cNvSpPr/>
          <p:nvPr/>
        </p:nvSpPr>
        <p:spPr>
          <a:xfrm>
            <a:off x="838911" y="3811327"/>
            <a:ext cx="9809508" cy="841040"/>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7" name="Rectangle 6">
            <a:extLst>
              <a:ext uri="{FF2B5EF4-FFF2-40B4-BE49-F238E27FC236}">
                <a16:creationId xmlns:a16="http://schemas.microsoft.com/office/drawing/2014/main" id="{3740D3AE-225B-4823-384B-8148C51FE9B3}"/>
              </a:ext>
            </a:extLst>
          </p:cNvPr>
          <p:cNvSpPr/>
          <p:nvPr/>
        </p:nvSpPr>
        <p:spPr>
          <a:xfrm>
            <a:off x="706093" y="4667383"/>
            <a:ext cx="9809508" cy="580357"/>
          </a:xfrm>
          <a:prstGeom prst="rect">
            <a:avLst/>
          </a:prstGeom>
          <a:solidFill>
            <a:srgbClr val="FFFFF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15" name="TextBox 14">
            <a:extLst>
              <a:ext uri="{FF2B5EF4-FFF2-40B4-BE49-F238E27FC236}">
                <a16:creationId xmlns:a16="http://schemas.microsoft.com/office/drawing/2014/main" id="{7CD658AC-E2E6-9A3D-F77B-E07D15D044FD}"/>
              </a:ext>
            </a:extLst>
          </p:cNvPr>
          <p:cNvSpPr txBox="1"/>
          <p:nvPr/>
        </p:nvSpPr>
        <p:spPr>
          <a:xfrm>
            <a:off x="304801" y="5765800"/>
            <a:ext cx="3392508" cy="502766"/>
          </a:xfrm>
          <a:prstGeom prst="rect">
            <a:avLst/>
          </a:prstGeom>
          <a:noFill/>
          <a:ln>
            <a:noFill/>
          </a:ln>
        </p:spPr>
        <p:txBody>
          <a:bodyPr wrap="square">
            <a:spAutoFit/>
          </a:bodyPr>
          <a:lstStyle/>
          <a:p>
            <a:pPr defTabSz="609585" eaLnBrk="0" fontAlgn="base" hangingPunct="0">
              <a:spcBef>
                <a:spcPct val="0"/>
              </a:spcBef>
              <a:spcAft>
                <a:spcPct val="0"/>
              </a:spcAft>
            </a:pPr>
            <a:r>
              <a:rPr lang="en-US" sz="1200" dirty="0">
                <a:solidFill>
                  <a:srgbClr val="000000">
                    <a:lumMod val="50000"/>
                    <a:lumOff val="50000"/>
                  </a:srgbClr>
                </a:solidFill>
                <a:latin typeface="Calibri" panose="020F0502020204030204" pitchFamily="34" charset="0"/>
                <a:ea typeface="ＭＳ Ｐゴシック" panose="020B0600070205080204" pitchFamily="34" charset="-128"/>
              </a:rPr>
              <a:t>* Number precludes calculation of Hazard ratio</a:t>
            </a:r>
          </a:p>
          <a:p>
            <a:pPr defTabSz="609585" eaLnBrk="0" fontAlgn="base" hangingPunct="0">
              <a:spcBef>
                <a:spcPct val="0"/>
              </a:spcBef>
              <a:spcAft>
                <a:spcPct val="0"/>
              </a:spcAft>
            </a:pPr>
            <a:endParaRPr lang="en-US" sz="1467" dirty="0">
              <a:solidFill>
                <a:srgbClr val="000000">
                  <a:lumMod val="50000"/>
                  <a:lumOff val="50000"/>
                </a:srgbClr>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6903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Outline</a:t>
            </a:r>
            <a:endParaRPr lang="en-CA" sz="3600"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77B56E16-E41C-1EBD-7B09-4CBF3B6BCD13}"/>
              </a:ext>
            </a:extLst>
          </p:cNvPr>
          <p:cNvSpPr>
            <a:spLocks noGrp="1"/>
          </p:cNvSpPr>
          <p:nvPr>
            <p:ph idx="1"/>
          </p:nvPr>
        </p:nvSpPr>
        <p:spPr>
          <a:xfrm>
            <a:off x="350562" y="1137685"/>
            <a:ext cx="11536637" cy="5034526"/>
          </a:xfrm>
        </p:spPr>
        <p:txBody>
          <a:bodyPr numCol="1">
            <a:normAutofit fontScale="92500" lnSpcReduction="20000"/>
          </a:bodyPr>
          <a:lstStyle/>
          <a:p>
            <a:pPr>
              <a:lnSpc>
                <a:spcPct val="200000"/>
              </a:lnSpc>
            </a:pPr>
            <a:r>
              <a:rPr lang="en-GB" sz="2800" dirty="0">
                <a:latin typeface="Calibri" panose="020F0502020204030204" pitchFamily="34" charset="0"/>
                <a:cs typeface="Calibri" panose="020F0502020204030204" pitchFamily="34" charset="0"/>
              </a:rPr>
              <a:t>A history of childhood acute lymphoblastic </a:t>
            </a:r>
            <a:r>
              <a:rPr lang="en-GB" sz="2800" dirty="0" err="1">
                <a:latin typeface="Calibri" panose="020F0502020204030204" pitchFamily="34" charset="0"/>
                <a:cs typeface="Calibri" panose="020F0502020204030204" pitchFamily="34" charset="0"/>
              </a:rPr>
              <a:t>leukemia</a:t>
            </a:r>
            <a:r>
              <a:rPr lang="en-GB" sz="2800" dirty="0">
                <a:latin typeface="Calibri" panose="020F0502020204030204" pitchFamily="34" charset="0"/>
                <a:cs typeface="Calibri" panose="020F0502020204030204" pitchFamily="34" charset="0"/>
              </a:rPr>
              <a:t> (ALL)</a:t>
            </a:r>
          </a:p>
          <a:p>
            <a:pPr>
              <a:lnSpc>
                <a:spcPct val="200000"/>
              </a:lnSpc>
            </a:pPr>
            <a:r>
              <a:rPr lang="en-GB" sz="2800" dirty="0">
                <a:latin typeface="Calibri" panose="020F0502020204030204" pitchFamily="34" charset="0"/>
                <a:cs typeface="Calibri" panose="020F0502020204030204" pitchFamily="34" charset="0"/>
              </a:rPr>
              <a:t>Basics of COG approach to the treatment of pediatric ALL</a:t>
            </a:r>
          </a:p>
          <a:p>
            <a:pPr>
              <a:lnSpc>
                <a:spcPct val="200000"/>
              </a:lnSpc>
            </a:pPr>
            <a:r>
              <a:rPr lang="en-GB" sz="2800" dirty="0">
                <a:latin typeface="Calibri" panose="020F0502020204030204" pitchFamily="34" charset="0"/>
                <a:cs typeface="Calibri" panose="020F0502020204030204" pitchFamily="34" charset="0"/>
              </a:rPr>
              <a:t>Why study blinatumomab in Standard Risk (SR) B-ALL?</a:t>
            </a:r>
          </a:p>
          <a:p>
            <a:pPr>
              <a:lnSpc>
                <a:spcPct val="200000"/>
              </a:lnSpc>
            </a:pPr>
            <a:r>
              <a:rPr lang="en-GB" sz="2800" dirty="0">
                <a:latin typeface="Calibri" panose="020F0502020204030204" pitchFamily="34" charset="0"/>
                <a:cs typeface="Calibri" panose="020F0502020204030204" pitchFamily="34" charset="0"/>
              </a:rPr>
              <a:t>AALL1731</a:t>
            </a:r>
          </a:p>
          <a:p>
            <a:pPr>
              <a:lnSpc>
                <a:spcPct val="200000"/>
              </a:lnSpc>
            </a:pPr>
            <a:r>
              <a:rPr lang="en-GB" sz="2800" dirty="0">
                <a:latin typeface="Calibri" panose="020F0502020204030204" pitchFamily="34" charset="0"/>
                <a:cs typeface="Calibri" panose="020F0502020204030204" pitchFamily="34" charset="0"/>
              </a:rPr>
              <a:t>Impact on current standards of care</a:t>
            </a:r>
          </a:p>
          <a:p>
            <a:pPr>
              <a:lnSpc>
                <a:spcPct val="200000"/>
              </a:lnSpc>
            </a:pPr>
            <a:r>
              <a:rPr lang="en-GB" sz="2800" dirty="0">
                <a:latin typeface="Calibri" panose="020F0502020204030204" pitchFamily="34" charset="0"/>
                <a:cs typeface="Calibri" panose="020F0502020204030204" pitchFamily="34" charset="0"/>
              </a:rPr>
              <a:t>Unanswered questions and future directions</a:t>
            </a:r>
            <a:endParaRPr lang="en-CA"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Tree>
    <p:extLst>
      <p:ext uri="{BB962C8B-B14F-4D97-AF65-F5344CB8AC3E}">
        <p14:creationId xmlns:p14="http://schemas.microsoft.com/office/powerpoint/2010/main" val="2416765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9748-D9B5-A779-A417-CFD67A41E7F5}"/>
              </a:ext>
            </a:extLst>
          </p:cNvPr>
          <p:cNvSpPr>
            <a:spLocks noGrp="1"/>
          </p:cNvSpPr>
          <p:nvPr>
            <p:ph type="title"/>
          </p:nvPr>
        </p:nvSpPr>
        <p:spPr>
          <a:xfrm>
            <a:off x="812800" y="381001"/>
            <a:ext cx="10769600" cy="787119"/>
          </a:xfrm>
        </p:spPr>
        <p:txBody>
          <a:bodyPr>
            <a:normAutofit fontScale="90000"/>
          </a:bodyPr>
          <a:lstStyle/>
          <a:p>
            <a:pPr algn="ctr"/>
            <a:r>
              <a:rPr lang="en-US" sz="4267" dirty="0">
                <a:latin typeface="+mj-lt"/>
              </a:rPr>
              <a:t>Low incidence of blinatumomab specific toxicities</a:t>
            </a:r>
          </a:p>
        </p:txBody>
      </p:sp>
      <p:graphicFrame>
        <p:nvGraphicFramePr>
          <p:cNvPr id="3" name="Table 2">
            <a:extLst>
              <a:ext uri="{FF2B5EF4-FFF2-40B4-BE49-F238E27FC236}">
                <a16:creationId xmlns:a16="http://schemas.microsoft.com/office/drawing/2014/main" id="{5A636CB9-EB1A-3668-021A-2E37DFC6448F}"/>
              </a:ext>
            </a:extLst>
          </p:cNvPr>
          <p:cNvGraphicFramePr>
            <a:graphicFrameLocks noGrp="1"/>
          </p:cNvGraphicFramePr>
          <p:nvPr/>
        </p:nvGraphicFramePr>
        <p:xfrm>
          <a:off x="1270000" y="2507872"/>
          <a:ext cx="9651999" cy="1842255"/>
        </p:xfrm>
        <a:graphic>
          <a:graphicData uri="http://schemas.openxmlformats.org/drawingml/2006/table">
            <a:tbl>
              <a:tblPr firstRow="1" firstCol="1" bandRow="1">
                <a:tableStyleId>{5C22544A-7EE6-4342-B048-85BDC9FD1C3A}</a:tableStyleId>
              </a:tblPr>
              <a:tblGrid>
                <a:gridCol w="3294101">
                  <a:extLst>
                    <a:ext uri="{9D8B030D-6E8A-4147-A177-3AD203B41FA5}">
                      <a16:colId xmlns:a16="http://schemas.microsoft.com/office/drawing/2014/main" val="1730172779"/>
                    </a:ext>
                  </a:extLst>
                </a:gridCol>
                <a:gridCol w="1588828">
                  <a:extLst>
                    <a:ext uri="{9D8B030D-6E8A-4147-A177-3AD203B41FA5}">
                      <a16:colId xmlns:a16="http://schemas.microsoft.com/office/drawing/2014/main" val="2414457260"/>
                    </a:ext>
                  </a:extLst>
                </a:gridCol>
                <a:gridCol w="1590121">
                  <a:extLst>
                    <a:ext uri="{9D8B030D-6E8A-4147-A177-3AD203B41FA5}">
                      <a16:colId xmlns:a16="http://schemas.microsoft.com/office/drawing/2014/main" val="2354963297"/>
                    </a:ext>
                  </a:extLst>
                </a:gridCol>
                <a:gridCol w="1590121">
                  <a:extLst>
                    <a:ext uri="{9D8B030D-6E8A-4147-A177-3AD203B41FA5}">
                      <a16:colId xmlns:a16="http://schemas.microsoft.com/office/drawing/2014/main" val="2120164745"/>
                    </a:ext>
                  </a:extLst>
                </a:gridCol>
                <a:gridCol w="1588828">
                  <a:extLst>
                    <a:ext uri="{9D8B030D-6E8A-4147-A177-3AD203B41FA5}">
                      <a16:colId xmlns:a16="http://schemas.microsoft.com/office/drawing/2014/main" val="1050130821"/>
                    </a:ext>
                  </a:extLst>
                </a:gridCol>
              </a:tblGrid>
              <a:tr h="381000">
                <a:tc>
                  <a:txBody>
                    <a:bodyPr/>
                    <a:lstStyle/>
                    <a:p>
                      <a:pPr marL="0" marR="0">
                        <a:spcBef>
                          <a:spcPts val="0"/>
                        </a:spcBef>
                        <a:spcAft>
                          <a:spcPts val="0"/>
                        </a:spcAft>
                      </a:pPr>
                      <a:r>
                        <a:rPr lang="en-CA" sz="2100" kern="100" dirty="0">
                          <a:solidFill>
                            <a:schemeClr val="accent6"/>
                          </a:solidFill>
                          <a:effectLst/>
                        </a:rPr>
                        <a:t> </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tc>
                <a:tc gridSpan="2">
                  <a:txBody>
                    <a:bodyPr/>
                    <a:lstStyle/>
                    <a:p>
                      <a:pPr marL="0" marR="0" algn="ctr">
                        <a:spcBef>
                          <a:spcPts val="0"/>
                        </a:spcBef>
                        <a:spcAft>
                          <a:spcPts val="0"/>
                        </a:spcAft>
                      </a:pPr>
                      <a:r>
                        <a:rPr lang="en-CA" sz="2100" kern="100" dirty="0" err="1">
                          <a:solidFill>
                            <a:schemeClr val="accent6"/>
                          </a:solidFill>
                          <a:effectLst/>
                        </a:rPr>
                        <a:t>Blina</a:t>
                      </a:r>
                      <a:r>
                        <a:rPr lang="en-CA" sz="2100" kern="100" dirty="0">
                          <a:solidFill>
                            <a:schemeClr val="accent6"/>
                          </a:solidFill>
                          <a:effectLst/>
                        </a:rPr>
                        <a:t> Cycle 1 (N=624)</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CA" sz="2100" kern="100" dirty="0" err="1">
                          <a:solidFill>
                            <a:schemeClr val="accent6"/>
                          </a:solidFill>
                          <a:effectLst/>
                        </a:rPr>
                        <a:t>Blina</a:t>
                      </a:r>
                      <a:r>
                        <a:rPr lang="en-CA" sz="2100" kern="100" dirty="0">
                          <a:solidFill>
                            <a:schemeClr val="accent6"/>
                          </a:solidFill>
                          <a:effectLst/>
                        </a:rPr>
                        <a:t> Cycle 2 (N=552)</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373148225"/>
                  </a:ext>
                </a:extLst>
              </a:tr>
              <a:tr h="381000">
                <a:tc>
                  <a:txBody>
                    <a:bodyPr/>
                    <a:lstStyle/>
                    <a:p>
                      <a:pPr marL="0" marR="0" algn="ctr">
                        <a:spcBef>
                          <a:spcPts val="0"/>
                        </a:spcBef>
                        <a:spcAft>
                          <a:spcPts val="0"/>
                        </a:spcAft>
                      </a:pPr>
                      <a:r>
                        <a:rPr lang="en-CA" sz="2100" kern="100" dirty="0">
                          <a:solidFill>
                            <a:schemeClr val="accent6"/>
                          </a:solidFill>
                          <a:effectLst/>
                        </a:rPr>
                        <a:t> </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dirty="0">
                          <a:solidFill>
                            <a:schemeClr val="accent6"/>
                          </a:solidFill>
                          <a:effectLst/>
                        </a:rPr>
                        <a:t>Grade 2+</a:t>
                      </a:r>
                      <a:endParaRPr lang="en-US" sz="19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Grade 3+</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a:solidFill>
                            <a:schemeClr val="accent6"/>
                          </a:solidFill>
                          <a:effectLst/>
                        </a:rPr>
                        <a:t>Grade 2+</a:t>
                      </a:r>
                      <a:endParaRPr lang="en-US" sz="19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Grade 3+</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3059928982"/>
                  </a:ext>
                </a:extLst>
              </a:tr>
              <a:tr h="360085">
                <a:tc>
                  <a:txBody>
                    <a:bodyPr/>
                    <a:lstStyle/>
                    <a:p>
                      <a:pPr marL="0" marR="0" algn="ctr">
                        <a:spcBef>
                          <a:spcPts val="0"/>
                        </a:spcBef>
                        <a:spcAft>
                          <a:spcPts val="0"/>
                        </a:spcAft>
                      </a:pPr>
                      <a:r>
                        <a:rPr lang="en-CA" sz="2100" kern="100" dirty="0">
                          <a:solidFill>
                            <a:schemeClr val="accent6"/>
                          </a:solidFill>
                          <a:effectLst/>
                        </a:rPr>
                        <a:t>Cytokine release syndrome</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a:solidFill>
                            <a:schemeClr val="accent6"/>
                          </a:solidFill>
                          <a:effectLst/>
                        </a:rPr>
                        <a:t>18 (2.9%) </a:t>
                      </a:r>
                      <a:endParaRPr lang="en-US" sz="19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2 (0.3%)</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a:solidFill>
                            <a:schemeClr val="accent6"/>
                          </a:solidFill>
                          <a:effectLst/>
                        </a:rPr>
                        <a:t>9 (1.6%)</a:t>
                      </a:r>
                      <a:endParaRPr lang="en-US" sz="19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0 (0.0%)</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851542345"/>
                  </a:ext>
                </a:extLst>
              </a:tr>
              <a:tr h="360085">
                <a:tc>
                  <a:txBody>
                    <a:bodyPr/>
                    <a:lstStyle/>
                    <a:p>
                      <a:pPr marL="0" marR="0" algn="ctr">
                        <a:spcBef>
                          <a:spcPts val="0"/>
                        </a:spcBef>
                        <a:spcAft>
                          <a:spcPts val="0"/>
                        </a:spcAft>
                      </a:pPr>
                      <a:r>
                        <a:rPr lang="en-CA" sz="2100" kern="100" dirty="0">
                          <a:solidFill>
                            <a:schemeClr val="accent6"/>
                          </a:solidFill>
                          <a:effectLst/>
                        </a:rPr>
                        <a:t>Seizure</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a:solidFill>
                            <a:schemeClr val="accent6"/>
                          </a:solidFill>
                          <a:effectLst/>
                        </a:rPr>
                        <a:t>9 (1.4%)</a:t>
                      </a:r>
                      <a:endParaRPr lang="en-US" sz="1900" kern="10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5 (0.8%)</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dirty="0">
                          <a:solidFill>
                            <a:schemeClr val="accent6"/>
                          </a:solidFill>
                          <a:effectLst/>
                        </a:rPr>
                        <a:t>5 (0.9%)</a:t>
                      </a:r>
                      <a:endParaRPr lang="en-US" sz="19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4 (0.7%)</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462661160"/>
                  </a:ext>
                </a:extLst>
              </a:tr>
              <a:tr h="360085">
                <a:tc>
                  <a:txBody>
                    <a:bodyPr/>
                    <a:lstStyle/>
                    <a:p>
                      <a:pPr marL="0" marR="0" algn="ctr">
                        <a:spcBef>
                          <a:spcPts val="0"/>
                        </a:spcBef>
                        <a:spcAft>
                          <a:spcPts val="0"/>
                        </a:spcAft>
                      </a:pPr>
                      <a:r>
                        <a:rPr lang="en-CA" sz="2100" kern="100" dirty="0">
                          <a:solidFill>
                            <a:schemeClr val="accent6"/>
                          </a:solidFill>
                          <a:effectLst/>
                        </a:rPr>
                        <a:t>Encephalopathy</a:t>
                      </a:r>
                      <a:endParaRPr lang="en-US" sz="21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dirty="0">
                          <a:solidFill>
                            <a:schemeClr val="accent6"/>
                          </a:solidFill>
                          <a:effectLst/>
                        </a:rPr>
                        <a:t>1 (0.2%)</a:t>
                      </a:r>
                      <a:endParaRPr lang="en-US" sz="19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1 (0.2%)</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kern="100" dirty="0">
                          <a:solidFill>
                            <a:schemeClr val="accent6"/>
                          </a:solidFill>
                          <a:effectLst/>
                        </a:rPr>
                        <a:t>0 (0.0%)</a:t>
                      </a:r>
                      <a:endParaRPr lang="en-US" sz="1900"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CA" sz="1900" b="1" kern="100" dirty="0">
                          <a:solidFill>
                            <a:schemeClr val="accent6"/>
                          </a:solidFill>
                          <a:effectLst/>
                        </a:rPr>
                        <a:t>0 (0.0%)</a:t>
                      </a:r>
                      <a:endParaRPr lang="en-US" sz="1900" b="1" kern="1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3889170911"/>
                  </a:ext>
                </a:extLst>
              </a:tr>
            </a:tbl>
          </a:graphicData>
        </a:graphic>
      </p:graphicFrame>
      <p:sp>
        <p:nvSpPr>
          <p:cNvPr id="4" name="Rectangle 3">
            <a:extLst>
              <a:ext uri="{FF2B5EF4-FFF2-40B4-BE49-F238E27FC236}">
                <a16:creationId xmlns:a16="http://schemas.microsoft.com/office/drawing/2014/main" id="{710FFFA0-8A0A-5489-4810-68036A2C4C7A}"/>
              </a:ext>
            </a:extLst>
          </p:cNvPr>
          <p:cNvSpPr/>
          <p:nvPr/>
        </p:nvSpPr>
        <p:spPr>
          <a:xfrm>
            <a:off x="1117600" y="3632200"/>
            <a:ext cx="10160000" cy="8128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Tree>
    <p:extLst>
      <p:ext uri="{BB962C8B-B14F-4D97-AF65-F5344CB8AC3E}">
        <p14:creationId xmlns:p14="http://schemas.microsoft.com/office/powerpoint/2010/main" val="123750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5E978-D2D4-F5E7-4C76-81651A7D46EA}"/>
              </a:ext>
            </a:extLst>
          </p:cNvPr>
          <p:cNvPicPr>
            <a:picLocks noChangeAspect="1"/>
          </p:cNvPicPr>
          <p:nvPr/>
        </p:nvPicPr>
        <p:blipFill>
          <a:blip r:embed="rId3"/>
          <a:srcRect t="8945" b="12781"/>
          <a:stretch/>
        </p:blipFill>
        <p:spPr>
          <a:xfrm>
            <a:off x="2595034" y="1295400"/>
            <a:ext cx="7001933" cy="3556000"/>
          </a:xfrm>
          <a:prstGeom prst="rect">
            <a:avLst/>
          </a:prstGeom>
        </p:spPr>
      </p:pic>
      <p:sp>
        <p:nvSpPr>
          <p:cNvPr id="4" name="Text Placeholder 3">
            <a:extLst>
              <a:ext uri="{FF2B5EF4-FFF2-40B4-BE49-F238E27FC236}">
                <a16:creationId xmlns:a16="http://schemas.microsoft.com/office/drawing/2014/main" id="{06CB27F6-7148-ADE4-0E08-18B61AE805AD}"/>
              </a:ext>
            </a:extLst>
          </p:cNvPr>
          <p:cNvSpPr>
            <a:spLocks noGrp="1"/>
          </p:cNvSpPr>
          <p:nvPr>
            <p:ph type="body" sz="quarter" idx="12"/>
          </p:nvPr>
        </p:nvSpPr>
        <p:spPr>
          <a:xfrm>
            <a:off x="10957282" y="6223000"/>
            <a:ext cx="65" cy="153888"/>
          </a:xfrm>
        </p:spPr>
        <p:txBody>
          <a:bodyPr/>
          <a:lstStyle/>
          <a:p>
            <a:endParaRPr lang="en-US"/>
          </a:p>
        </p:txBody>
      </p:sp>
      <p:sp>
        <p:nvSpPr>
          <p:cNvPr id="11" name="Rectangle 10">
            <a:extLst>
              <a:ext uri="{FF2B5EF4-FFF2-40B4-BE49-F238E27FC236}">
                <a16:creationId xmlns:a16="http://schemas.microsoft.com/office/drawing/2014/main" id="{BC029595-0D09-552A-AD49-67ADE391D944}"/>
              </a:ext>
            </a:extLst>
          </p:cNvPr>
          <p:cNvSpPr/>
          <p:nvPr/>
        </p:nvSpPr>
        <p:spPr>
          <a:xfrm>
            <a:off x="4920404" y="2035356"/>
            <a:ext cx="4379912" cy="14752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cxnSp>
        <p:nvCxnSpPr>
          <p:cNvPr id="19" name="Straight Arrow Connector 18">
            <a:extLst>
              <a:ext uri="{FF2B5EF4-FFF2-40B4-BE49-F238E27FC236}">
                <a16:creationId xmlns:a16="http://schemas.microsoft.com/office/drawing/2014/main" id="{32769C85-425E-74D7-4B40-663A7C05A99F}"/>
              </a:ext>
            </a:extLst>
          </p:cNvPr>
          <p:cNvCxnSpPr>
            <a:cxnSpLocks/>
          </p:cNvCxnSpPr>
          <p:nvPr/>
        </p:nvCxnSpPr>
        <p:spPr>
          <a:xfrm>
            <a:off x="4934582" y="2022952"/>
            <a:ext cx="2435652" cy="0"/>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920789F-8FBE-99BB-5031-DBC499633FFE}"/>
              </a:ext>
            </a:extLst>
          </p:cNvPr>
          <p:cNvSpPr txBox="1"/>
          <p:nvPr/>
        </p:nvSpPr>
        <p:spPr>
          <a:xfrm>
            <a:off x="5400489" y="1712706"/>
            <a:ext cx="1969744" cy="338554"/>
          </a:xfrm>
          <a:prstGeom prst="rect">
            <a:avLst/>
          </a:prstGeom>
          <a:noFill/>
        </p:spPr>
        <p:txBody>
          <a:bodyPr wrap="square" rtlCol="0">
            <a:spAutoFit/>
          </a:bodyPr>
          <a:lstStyle/>
          <a:p>
            <a:pPr defTabSz="609585" eaLnBrk="0" fontAlgn="base" hangingPunct="0">
              <a:spcBef>
                <a:spcPct val="0"/>
              </a:spcBef>
              <a:spcAft>
                <a:spcPct val="0"/>
              </a:spcAft>
            </a:pPr>
            <a:r>
              <a:rPr lang="en-US" sz="1600" dirty="0">
                <a:solidFill>
                  <a:srgbClr val="000000"/>
                </a:solidFill>
                <a:latin typeface="Calibri" panose="020F0502020204030204" pitchFamily="34" charset="0"/>
                <a:ea typeface="ＭＳ Ｐゴシック" panose="020B0600070205080204" pitchFamily="34" charset="-128"/>
              </a:rPr>
              <a:t>~12-14months</a:t>
            </a:r>
          </a:p>
        </p:txBody>
      </p:sp>
      <p:sp>
        <p:nvSpPr>
          <p:cNvPr id="7" name="TextBox 6">
            <a:extLst>
              <a:ext uri="{FF2B5EF4-FFF2-40B4-BE49-F238E27FC236}">
                <a16:creationId xmlns:a16="http://schemas.microsoft.com/office/drawing/2014/main" id="{7A985C8F-8056-AF59-55A8-AE1100914BAA}"/>
              </a:ext>
            </a:extLst>
          </p:cNvPr>
          <p:cNvSpPr txBox="1"/>
          <p:nvPr/>
        </p:nvSpPr>
        <p:spPr>
          <a:xfrm>
            <a:off x="2682502" y="6052823"/>
            <a:ext cx="7948612" cy="461665"/>
          </a:xfrm>
          <a:prstGeom prst="rect">
            <a:avLst/>
          </a:prstGeom>
          <a:noFill/>
        </p:spPr>
        <p:txBody>
          <a:bodyPr wrap="square" rtlCol="0">
            <a:spAutoFit/>
          </a:bodyPr>
          <a:lstStyle/>
          <a:p>
            <a:pPr defTabSz="609585" eaLnBrk="0" fontAlgn="base" hangingPunct="0">
              <a:spcBef>
                <a:spcPct val="0"/>
              </a:spcBef>
              <a:spcAft>
                <a:spcPct val="0"/>
              </a:spcAft>
            </a:pPr>
            <a:r>
              <a:rPr lang="en-US" sz="2400" b="1" dirty="0">
                <a:solidFill>
                  <a:srgbClr val="006579"/>
                </a:solidFill>
                <a:latin typeface="Calibri" panose="020F0502020204030204" pitchFamily="34" charset="0"/>
                <a:ea typeface="ＭＳ Ｐゴシック" panose="020B0600070205080204" pitchFamily="34" charset="-128"/>
              </a:rPr>
              <a:t>*No difference in rates of Grade 4 or 5 infectious toxicity</a:t>
            </a:r>
          </a:p>
        </p:txBody>
      </p:sp>
      <p:sp>
        <p:nvSpPr>
          <p:cNvPr id="9" name="Title 8">
            <a:extLst>
              <a:ext uri="{FF2B5EF4-FFF2-40B4-BE49-F238E27FC236}">
                <a16:creationId xmlns:a16="http://schemas.microsoft.com/office/drawing/2014/main" id="{9CCD1A92-A119-3DDC-FCA3-DD3E8FC3C0CD}"/>
              </a:ext>
            </a:extLst>
          </p:cNvPr>
          <p:cNvSpPr>
            <a:spLocks noGrp="1"/>
          </p:cNvSpPr>
          <p:nvPr>
            <p:ph type="title"/>
          </p:nvPr>
        </p:nvSpPr>
        <p:spPr>
          <a:xfrm>
            <a:off x="222814" y="141777"/>
            <a:ext cx="11746373" cy="787119"/>
          </a:xfrm>
        </p:spPr>
        <p:txBody>
          <a:bodyPr/>
          <a:lstStyle/>
          <a:p>
            <a:pPr algn="ctr"/>
            <a:r>
              <a:rPr lang="en-US" sz="4267" dirty="0">
                <a:latin typeface="+mj-lt"/>
              </a:rPr>
              <a:t>Grade 3+ sepsis/catheter related infections SR-Avg</a:t>
            </a:r>
            <a:endParaRPr lang="en-US" dirty="0">
              <a:latin typeface="+mj-lt"/>
            </a:endParaRPr>
          </a:p>
        </p:txBody>
      </p:sp>
      <p:sp>
        <p:nvSpPr>
          <p:cNvPr id="22" name="TextBox 21">
            <a:extLst>
              <a:ext uri="{FF2B5EF4-FFF2-40B4-BE49-F238E27FC236}">
                <a16:creationId xmlns:a16="http://schemas.microsoft.com/office/drawing/2014/main" id="{7F8483C4-DB6A-68EF-4689-63FD96F175E4}"/>
              </a:ext>
            </a:extLst>
          </p:cNvPr>
          <p:cNvSpPr txBox="1"/>
          <p:nvPr/>
        </p:nvSpPr>
        <p:spPr>
          <a:xfrm>
            <a:off x="3454400" y="4952677"/>
            <a:ext cx="7373797" cy="1077218"/>
          </a:xfrm>
          <a:prstGeom prst="rect">
            <a:avLst/>
          </a:prstGeom>
          <a:noFill/>
        </p:spPr>
        <p:txBody>
          <a:bodyPr wrap="square">
            <a:spAutoFit/>
          </a:bodyPr>
          <a:lstStyle/>
          <a:p>
            <a:pPr defTabSz="609585" eaLnBrk="0" fontAlgn="base" hangingPunct="0"/>
            <a:r>
              <a:rPr lang="en-CA" sz="1600" u="sng" dirty="0">
                <a:solidFill>
                  <a:srgbClr val="000000"/>
                </a:solidFill>
                <a:latin typeface="Calibri"/>
                <a:ea typeface="Times New Roman" panose="02020603050405020304" pitchFamily="18" charset="0"/>
                <a:cs typeface="Arial" panose="020B0604020202020204" pitchFamily="34" charset="0"/>
              </a:rPr>
              <a:t>Sepsis Grading</a:t>
            </a:r>
          </a:p>
          <a:p>
            <a:pPr defTabSz="609585" eaLnBrk="0" fontAlgn="base" hangingPunct="0"/>
            <a:r>
              <a:rPr lang="en-CA" sz="1600" dirty="0">
                <a:solidFill>
                  <a:srgbClr val="000000"/>
                </a:solidFill>
                <a:latin typeface="Calibri"/>
                <a:ea typeface="Times New Roman" panose="02020603050405020304" pitchFamily="18" charset="0"/>
                <a:cs typeface="Arial" panose="020B0604020202020204" pitchFamily="34" charset="0"/>
              </a:rPr>
              <a:t>Grade 3: “Blood culture positive with signs or symptoms; treatment indicated” </a:t>
            </a:r>
          </a:p>
          <a:p>
            <a:pPr defTabSz="609585" eaLnBrk="0" fontAlgn="base" hangingPunct="0"/>
            <a:r>
              <a:rPr lang="en-CA" sz="1600" dirty="0">
                <a:solidFill>
                  <a:srgbClr val="000000"/>
                </a:solidFill>
                <a:latin typeface="Calibri"/>
                <a:ea typeface="Times New Roman" panose="02020603050405020304" pitchFamily="18" charset="0"/>
                <a:cs typeface="Arial" panose="020B0604020202020204" pitchFamily="34" charset="0"/>
              </a:rPr>
              <a:t>Grade 4: “Life-threatening consequences; urgent intervention indicated”</a:t>
            </a:r>
          </a:p>
          <a:p>
            <a:pPr defTabSz="609585" eaLnBrk="0" fontAlgn="base" hangingPunct="0"/>
            <a:r>
              <a:rPr lang="en-CA" sz="1600" dirty="0">
                <a:solidFill>
                  <a:srgbClr val="000000"/>
                </a:solidFill>
                <a:latin typeface="Calibri"/>
                <a:ea typeface="Calibri" panose="020F0502020204030204" pitchFamily="34" charset="0"/>
                <a:cs typeface="Arial" panose="020B0604020202020204" pitchFamily="34" charset="0"/>
              </a:rPr>
              <a:t>Grade 5: “Fatal”</a:t>
            </a:r>
            <a:endParaRPr lang="en-US" sz="1600" dirty="0">
              <a:solidFill>
                <a:srgbClr val="006579"/>
              </a:solidFill>
              <a:latin typeface="Calibri"/>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89BEC9F9-0C0B-D1BC-3132-8DC764F6440D}"/>
              </a:ext>
            </a:extLst>
          </p:cNvPr>
          <p:cNvPicPr>
            <a:picLocks noChangeAspect="1"/>
          </p:cNvPicPr>
          <p:nvPr/>
        </p:nvPicPr>
        <p:blipFill>
          <a:blip r:embed="rId3"/>
          <a:srcRect l="19483" t="92273" r="55900"/>
          <a:stretch/>
        </p:blipFill>
        <p:spPr>
          <a:xfrm>
            <a:off x="9144001" y="2289665"/>
            <a:ext cx="1254889" cy="255583"/>
          </a:xfrm>
          <a:prstGeom prst="rect">
            <a:avLst/>
          </a:prstGeom>
        </p:spPr>
      </p:pic>
      <p:pic>
        <p:nvPicPr>
          <p:cNvPr id="24" name="Picture 23">
            <a:extLst>
              <a:ext uri="{FF2B5EF4-FFF2-40B4-BE49-F238E27FC236}">
                <a16:creationId xmlns:a16="http://schemas.microsoft.com/office/drawing/2014/main" id="{C7F9452B-15BA-31BB-D3A8-61309D1D783A}"/>
              </a:ext>
            </a:extLst>
          </p:cNvPr>
          <p:cNvPicPr>
            <a:picLocks noChangeAspect="1"/>
          </p:cNvPicPr>
          <p:nvPr/>
        </p:nvPicPr>
        <p:blipFill>
          <a:blip r:embed="rId3"/>
          <a:srcRect l="46737" t="91268" r="11343"/>
          <a:stretch/>
        </p:blipFill>
        <p:spPr>
          <a:xfrm>
            <a:off x="9144001" y="2606938"/>
            <a:ext cx="2136953" cy="288817"/>
          </a:xfrm>
          <a:prstGeom prst="rect">
            <a:avLst/>
          </a:prstGeom>
        </p:spPr>
      </p:pic>
    </p:spTree>
    <p:extLst>
      <p:ext uri="{BB962C8B-B14F-4D97-AF65-F5344CB8AC3E}">
        <p14:creationId xmlns:p14="http://schemas.microsoft.com/office/powerpoint/2010/main" val="18732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749863-380D-BF30-7A84-503893D10AD0}"/>
              </a:ext>
            </a:extLst>
          </p:cNvPr>
          <p:cNvSpPr>
            <a:spLocks noGrp="1"/>
          </p:cNvSpPr>
          <p:nvPr>
            <p:ph sz="quarter" idx="10"/>
          </p:nvPr>
        </p:nvSpPr>
        <p:spPr>
          <a:xfrm>
            <a:off x="609600" y="1429530"/>
            <a:ext cx="10972800" cy="3998941"/>
          </a:xfrm>
        </p:spPr>
        <p:txBody>
          <a:bodyPr/>
          <a:lstStyle/>
          <a:p>
            <a:r>
              <a:rPr lang="en-US" sz="2400" dirty="0">
                <a:latin typeface="+mj-lt"/>
              </a:rPr>
              <a:t>Blinatumomab added to chemotherapy significantly improves DFS in NCI SR B-ALL of average and higher relapse risk</a:t>
            </a:r>
          </a:p>
          <a:p>
            <a:endParaRPr lang="en-US" sz="2400" dirty="0">
              <a:latin typeface="+mj-lt"/>
            </a:endParaRPr>
          </a:p>
          <a:p>
            <a:r>
              <a:rPr lang="en-US" sz="2400" dirty="0">
                <a:latin typeface="+mj-lt"/>
              </a:rPr>
              <a:t>Blinatumomab reduces the risk of marrow involving relapses</a:t>
            </a:r>
          </a:p>
          <a:p>
            <a:endParaRPr lang="en-US" sz="2400" dirty="0">
              <a:latin typeface="+mj-lt"/>
            </a:endParaRPr>
          </a:p>
          <a:p>
            <a:r>
              <a:rPr lang="en-US" sz="2400" dirty="0">
                <a:latin typeface="+mj-lt"/>
              </a:rPr>
              <a:t>While overall well tolerated, blinatumomab was associated with higher rates of subsequent sepsis and catheter related infections</a:t>
            </a:r>
          </a:p>
          <a:p>
            <a:endParaRPr lang="en-US" sz="2400" dirty="0">
              <a:latin typeface="+mj-lt"/>
            </a:endParaRPr>
          </a:p>
          <a:p>
            <a:r>
              <a:rPr lang="en-US" sz="2400" b="1" dirty="0">
                <a:latin typeface="+mj-lt"/>
              </a:rPr>
              <a:t>Blinatumomab added to chemo represents a new treatment standard</a:t>
            </a:r>
          </a:p>
          <a:p>
            <a:pPr marL="0" indent="0">
              <a:buNone/>
            </a:pPr>
            <a:endParaRPr lang="en-US" sz="2400" dirty="0">
              <a:latin typeface="+mj-lt"/>
            </a:endParaRPr>
          </a:p>
        </p:txBody>
      </p:sp>
      <p:sp>
        <p:nvSpPr>
          <p:cNvPr id="2" name="Title 1">
            <a:extLst>
              <a:ext uri="{FF2B5EF4-FFF2-40B4-BE49-F238E27FC236}">
                <a16:creationId xmlns:a16="http://schemas.microsoft.com/office/drawing/2014/main" id="{5D6BD0DF-7A84-30F9-6AFA-4FB2C8A31959}"/>
              </a:ext>
            </a:extLst>
          </p:cNvPr>
          <p:cNvSpPr>
            <a:spLocks noGrp="1"/>
          </p:cNvSpPr>
          <p:nvPr>
            <p:ph type="title"/>
          </p:nvPr>
        </p:nvSpPr>
        <p:spPr>
          <a:xfrm>
            <a:off x="609600" y="279401"/>
            <a:ext cx="10972800" cy="787119"/>
          </a:xfrm>
        </p:spPr>
        <p:txBody>
          <a:bodyPr/>
          <a:lstStyle/>
          <a:p>
            <a:pPr algn="ctr"/>
            <a:r>
              <a:rPr lang="en-US" sz="4267" dirty="0">
                <a:latin typeface="+mj-lt"/>
              </a:rPr>
              <a:t>Conclusions</a:t>
            </a:r>
          </a:p>
        </p:txBody>
      </p:sp>
    </p:spTree>
    <p:extLst>
      <p:ext uri="{BB962C8B-B14F-4D97-AF65-F5344CB8AC3E}">
        <p14:creationId xmlns:p14="http://schemas.microsoft.com/office/powerpoint/2010/main" val="12378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3" name="Rectangle 2">
            <a:extLst>
              <a:ext uri="{FF2B5EF4-FFF2-40B4-BE49-F238E27FC236}">
                <a16:creationId xmlns:a16="http://schemas.microsoft.com/office/drawing/2014/main" id="{E0038B36-0802-9694-12D1-258E1CBF6FFC}"/>
              </a:ext>
            </a:extLst>
          </p:cNvPr>
          <p:cNvSpPr/>
          <p:nvPr/>
        </p:nvSpPr>
        <p:spPr>
          <a:xfrm>
            <a:off x="350562" y="776177"/>
            <a:ext cx="11451578" cy="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lose-up of a medical information card&#10;&#10;Description automatically generated">
            <a:extLst>
              <a:ext uri="{FF2B5EF4-FFF2-40B4-BE49-F238E27FC236}">
                <a16:creationId xmlns:a16="http://schemas.microsoft.com/office/drawing/2014/main" id="{0210A86B-A750-C7E7-3D05-45DF53B27E38}"/>
              </a:ext>
            </a:extLst>
          </p:cNvPr>
          <p:cNvPicPr>
            <a:picLocks noChangeAspect="1"/>
          </p:cNvPicPr>
          <p:nvPr/>
        </p:nvPicPr>
        <p:blipFill>
          <a:blip r:embed="rId3"/>
          <a:srcRect r="1648"/>
          <a:stretch/>
        </p:blipFill>
        <p:spPr>
          <a:xfrm>
            <a:off x="1524021" y="1282"/>
            <a:ext cx="9143980" cy="6856719"/>
          </a:xfrm>
          <a:prstGeom prst="rect">
            <a:avLst/>
          </a:prstGeom>
        </p:spPr>
      </p:pic>
      <p:sp>
        <p:nvSpPr>
          <p:cNvPr id="7" name="TextBox 6">
            <a:extLst>
              <a:ext uri="{FF2B5EF4-FFF2-40B4-BE49-F238E27FC236}">
                <a16:creationId xmlns:a16="http://schemas.microsoft.com/office/drawing/2014/main" id="{888EF274-9F62-91B6-4988-4D1D62936497}"/>
              </a:ext>
            </a:extLst>
          </p:cNvPr>
          <p:cNvSpPr txBox="1"/>
          <p:nvPr/>
        </p:nvSpPr>
        <p:spPr>
          <a:xfrm>
            <a:off x="8981441" y="6207761"/>
            <a:ext cx="184731" cy="461665"/>
          </a:xfrm>
          <a:prstGeom prst="rect">
            <a:avLst/>
          </a:prstGeom>
          <a:noFill/>
        </p:spPr>
        <p:txBody>
          <a:bodyPr wrap="none" rtlCol="0">
            <a:spAutoFit/>
          </a:bodyPr>
          <a:lstStyle/>
          <a:p>
            <a:pPr defTabSz="609585" eaLnBrk="0" fontAlgn="base" hangingPunct="0">
              <a:spcBef>
                <a:spcPct val="0"/>
              </a:spcBef>
              <a:spcAft>
                <a:spcPct val="0"/>
              </a:spcAft>
            </a:pPr>
            <a:endParaRPr lang="en-US" sz="2400" dirty="0">
              <a:solidFill>
                <a:srgbClr val="006579"/>
              </a:solidFill>
              <a:latin typeface="Calibri" panose="020F0502020204030204" pitchFamily="34" charset="0"/>
              <a:ea typeface="ＭＳ Ｐゴシック" panose="020B0600070205080204" pitchFamily="34" charset="-128"/>
            </a:endParaRPr>
          </a:p>
        </p:txBody>
      </p:sp>
      <p:pic>
        <p:nvPicPr>
          <p:cNvPr id="9" name="Picture 8" descr="A qr code on a white background&#10;&#10;Description automatically generated">
            <a:extLst>
              <a:ext uri="{FF2B5EF4-FFF2-40B4-BE49-F238E27FC236}">
                <a16:creationId xmlns:a16="http://schemas.microsoft.com/office/drawing/2014/main" id="{70729122-105B-B170-7385-7B9AFFE25A3F}"/>
              </a:ext>
            </a:extLst>
          </p:cNvPr>
          <p:cNvPicPr>
            <a:picLocks noChangeAspect="1"/>
          </p:cNvPicPr>
          <p:nvPr/>
        </p:nvPicPr>
        <p:blipFill>
          <a:blip r:embed="rId4"/>
          <a:stretch>
            <a:fillRect/>
          </a:stretch>
        </p:blipFill>
        <p:spPr>
          <a:xfrm>
            <a:off x="5469636" y="5581396"/>
            <a:ext cx="1252728" cy="1252728"/>
          </a:xfrm>
          <a:prstGeom prst="rect">
            <a:avLst/>
          </a:prstGeom>
          <a:ln>
            <a:solidFill>
              <a:schemeClr val="tx1"/>
            </a:solidFill>
          </a:ln>
        </p:spPr>
      </p:pic>
    </p:spTree>
    <p:extLst>
      <p:ext uri="{BB962C8B-B14F-4D97-AF65-F5344CB8AC3E}">
        <p14:creationId xmlns:p14="http://schemas.microsoft.com/office/powerpoint/2010/main" val="1807030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719CC8-30A8-C412-7000-954AD73937BD}"/>
              </a:ext>
            </a:extLst>
          </p:cNvPr>
          <p:cNvPicPr>
            <a:picLocks noChangeAspect="1"/>
          </p:cNvPicPr>
          <p:nvPr/>
        </p:nvPicPr>
        <p:blipFill>
          <a:blip r:embed="rId2"/>
          <a:srcRect t="2352" r="23298" b="6739"/>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659332-9679-C2F6-BDA0-6DC67101C3E7}"/>
              </a:ext>
            </a:extLst>
          </p:cNvPr>
          <p:cNvSpPr>
            <a:spLocks noGrp="1"/>
          </p:cNvSpPr>
          <p:nvPr>
            <p:ph type="ctrTitle"/>
          </p:nvPr>
        </p:nvSpPr>
        <p:spPr>
          <a:xfrm>
            <a:off x="477981" y="1122363"/>
            <a:ext cx="4023360" cy="3204134"/>
          </a:xfrm>
        </p:spPr>
        <p:txBody>
          <a:bodyPr anchor="b">
            <a:normAutofit/>
          </a:bodyPr>
          <a:lstStyle/>
          <a:p>
            <a:pPr algn="l"/>
            <a:r>
              <a:rPr lang="en-GB" sz="4400" b="1" dirty="0">
                <a:solidFill>
                  <a:srgbClr val="0046AD"/>
                </a:solidFill>
                <a:latin typeface="Calibri" panose="020F0502020204030204" pitchFamily="34" charset="0"/>
                <a:cs typeface="Calibri" panose="020F0502020204030204" pitchFamily="34" charset="0"/>
              </a:rPr>
              <a:t>Generalizability to Other Groups</a:t>
            </a:r>
            <a:endParaRPr lang="en-CA" sz="54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B529F7-EE18-9FA5-D9C9-7160E8FEB728}"/>
              </a:ext>
            </a:extLst>
          </p:cNvPr>
          <p:cNvSpPr/>
          <p:nvPr/>
        </p:nvSpPr>
        <p:spPr>
          <a:xfrm>
            <a:off x="481029" y="625683"/>
            <a:ext cx="704088"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CEF5EF-9EDE-E59C-5782-2F12355954C6}"/>
              </a:ext>
            </a:extLst>
          </p:cNvPr>
          <p:cNvPicPr>
            <a:picLocks noChangeAspect="1"/>
          </p:cNvPicPr>
          <p:nvPr/>
        </p:nvPicPr>
        <p:blipFill>
          <a:blip r:embed="rId3"/>
          <a:stretch>
            <a:fillRect/>
          </a:stretch>
        </p:blipFill>
        <p:spPr>
          <a:xfrm>
            <a:off x="248866" y="311703"/>
            <a:ext cx="1667973" cy="880122"/>
          </a:xfrm>
          <a:prstGeom prst="rect">
            <a:avLst/>
          </a:prstGeom>
        </p:spPr>
      </p:pic>
    </p:spTree>
    <p:extLst>
      <p:ext uri="{BB962C8B-B14F-4D97-AF65-F5344CB8AC3E}">
        <p14:creationId xmlns:p14="http://schemas.microsoft.com/office/powerpoint/2010/main" val="1724851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Blinatumomab benefits across age and risk groups</a:t>
            </a:r>
            <a:endParaRPr lang="en-CA"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grpSp>
        <p:nvGrpSpPr>
          <p:cNvPr id="3" name="Group 2">
            <a:extLst>
              <a:ext uri="{FF2B5EF4-FFF2-40B4-BE49-F238E27FC236}">
                <a16:creationId xmlns:a16="http://schemas.microsoft.com/office/drawing/2014/main" id="{C195692A-CB35-4EE0-E8BD-1C13A52C2C39}"/>
              </a:ext>
            </a:extLst>
          </p:cNvPr>
          <p:cNvGrpSpPr/>
          <p:nvPr/>
        </p:nvGrpSpPr>
        <p:grpSpPr>
          <a:xfrm>
            <a:off x="3735612" y="3950185"/>
            <a:ext cx="1706483" cy="1424319"/>
            <a:chOff x="3733800" y="2779600"/>
            <a:chExt cx="2331980" cy="2085456"/>
          </a:xfrm>
          <a:noFill/>
        </p:grpSpPr>
        <p:pic>
          <p:nvPicPr>
            <p:cNvPr id="7" name="Picture 6" descr="A graph of a disease-free survival&#10;&#10;Description automatically generated">
              <a:extLst>
                <a:ext uri="{FF2B5EF4-FFF2-40B4-BE49-F238E27FC236}">
                  <a16:creationId xmlns:a16="http://schemas.microsoft.com/office/drawing/2014/main" id="{816CFD7F-64E8-5A8A-9F6B-61C4643B3025}"/>
                </a:ext>
              </a:extLst>
            </p:cNvPr>
            <p:cNvPicPr>
              <a:picLocks noChangeAspect="1"/>
            </p:cNvPicPr>
            <p:nvPr/>
          </p:nvPicPr>
          <p:blipFill>
            <a:blip r:embed="rId3"/>
            <a:srcRect b="10572"/>
            <a:stretch/>
          </p:blipFill>
          <p:spPr>
            <a:xfrm>
              <a:off x="3733800" y="2779600"/>
              <a:ext cx="2331980" cy="2085456"/>
            </a:xfrm>
            <a:prstGeom prst="rect">
              <a:avLst/>
            </a:prstGeom>
            <a:grpFill/>
          </p:spPr>
        </p:pic>
        <p:sp>
          <p:nvSpPr>
            <p:cNvPr id="10" name="Rectangle 9">
              <a:extLst>
                <a:ext uri="{FF2B5EF4-FFF2-40B4-BE49-F238E27FC236}">
                  <a16:creationId xmlns:a16="http://schemas.microsoft.com/office/drawing/2014/main" id="{5AEA28A6-2755-EEFC-941E-2A296F366609}"/>
                </a:ext>
              </a:extLst>
            </p:cNvPr>
            <p:cNvSpPr/>
            <p:nvPr/>
          </p:nvSpPr>
          <p:spPr>
            <a:xfrm>
              <a:off x="4310622" y="4384360"/>
              <a:ext cx="1462992" cy="24586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dirty="0">
                <a:solidFill>
                  <a:srgbClr val="D6D6D6"/>
                </a:solidFill>
                <a:latin typeface="Calibri"/>
              </a:endParaRPr>
            </a:p>
          </p:txBody>
        </p:sp>
        <p:sp>
          <p:nvSpPr>
            <p:cNvPr id="11" name="TextBox 10">
              <a:extLst>
                <a:ext uri="{FF2B5EF4-FFF2-40B4-BE49-F238E27FC236}">
                  <a16:creationId xmlns:a16="http://schemas.microsoft.com/office/drawing/2014/main" id="{810E6C72-C566-35FC-C5D6-9EB20E0D003C}"/>
                </a:ext>
              </a:extLst>
            </p:cNvPr>
            <p:cNvSpPr txBox="1"/>
            <p:nvPr/>
          </p:nvSpPr>
          <p:spPr>
            <a:xfrm>
              <a:off x="4926006" y="4157781"/>
              <a:ext cx="936890" cy="315448"/>
            </a:xfrm>
            <a:prstGeom prst="rect">
              <a:avLst/>
            </a:prstGeom>
            <a:solidFill>
              <a:schemeClr val="bg1"/>
            </a:solidFill>
            <a:ln>
              <a:noFill/>
            </a:ln>
          </p:spPr>
          <p:txBody>
            <a:bodyPr wrap="square" rtlCol="0">
              <a:spAutoFit/>
            </a:bodyPr>
            <a:lstStyle/>
            <a:p>
              <a:pPr defTabSz="609585" eaLnBrk="0" fontAlgn="base" hangingPunct="0">
                <a:spcBef>
                  <a:spcPct val="0"/>
                </a:spcBef>
                <a:spcAft>
                  <a:spcPct val="0"/>
                </a:spcAft>
              </a:pPr>
              <a:r>
                <a:rPr lang="en-US" sz="800" dirty="0">
                  <a:solidFill>
                    <a:srgbClr val="000000"/>
                  </a:solidFill>
                  <a:latin typeface="Calibri" panose="020F0502020204030204" pitchFamily="34" charset="0"/>
                  <a:ea typeface="ＭＳ Ｐゴシック" panose="020B0600070205080204" pitchFamily="34" charset="-128"/>
                </a:rPr>
                <a:t>P&lt;0.0001</a:t>
              </a:r>
            </a:p>
          </p:txBody>
        </p:sp>
      </p:grpSp>
      <p:grpSp>
        <p:nvGrpSpPr>
          <p:cNvPr id="12" name="Group 11">
            <a:extLst>
              <a:ext uri="{FF2B5EF4-FFF2-40B4-BE49-F238E27FC236}">
                <a16:creationId xmlns:a16="http://schemas.microsoft.com/office/drawing/2014/main" id="{28D75A4B-1FA6-FC98-A3A9-A4855E4255CA}"/>
              </a:ext>
            </a:extLst>
          </p:cNvPr>
          <p:cNvGrpSpPr/>
          <p:nvPr/>
        </p:nvGrpSpPr>
        <p:grpSpPr>
          <a:xfrm>
            <a:off x="2246476" y="1591447"/>
            <a:ext cx="7699048" cy="2076620"/>
            <a:chOff x="984250" y="1209300"/>
            <a:chExt cx="9693166" cy="2385407"/>
          </a:xfrm>
          <a:noFill/>
        </p:grpSpPr>
        <p:pic>
          <p:nvPicPr>
            <p:cNvPr id="13" name="Picture 12">
              <a:extLst>
                <a:ext uri="{FF2B5EF4-FFF2-40B4-BE49-F238E27FC236}">
                  <a16:creationId xmlns:a16="http://schemas.microsoft.com/office/drawing/2014/main" id="{A12FFFCB-FFC6-42EB-6693-EFB0953D00D3}"/>
                </a:ext>
              </a:extLst>
            </p:cNvPr>
            <p:cNvPicPr>
              <a:picLocks noChangeAspect="1"/>
            </p:cNvPicPr>
            <p:nvPr/>
          </p:nvPicPr>
          <p:blipFill>
            <a:blip r:embed="rId4"/>
            <a:stretch>
              <a:fillRect/>
            </a:stretch>
          </p:blipFill>
          <p:spPr>
            <a:xfrm>
              <a:off x="5580241" y="1853171"/>
              <a:ext cx="1054100" cy="1651000"/>
            </a:xfrm>
            <a:prstGeom prst="rect">
              <a:avLst/>
            </a:prstGeom>
            <a:grpFill/>
          </p:spPr>
        </p:pic>
        <p:pic>
          <p:nvPicPr>
            <p:cNvPr id="14" name="Picture 13">
              <a:extLst>
                <a:ext uri="{FF2B5EF4-FFF2-40B4-BE49-F238E27FC236}">
                  <a16:creationId xmlns:a16="http://schemas.microsoft.com/office/drawing/2014/main" id="{3C9DC6C6-F2B8-584C-295D-E3FB22409AEF}"/>
                </a:ext>
              </a:extLst>
            </p:cNvPr>
            <p:cNvPicPr>
              <a:picLocks noChangeAspect="1"/>
            </p:cNvPicPr>
            <p:nvPr/>
          </p:nvPicPr>
          <p:blipFill>
            <a:blip r:embed="rId5"/>
            <a:stretch>
              <a:fillRect/>
            </a:stretch>
          </p:blipFill>
          <p:spPr>
            <a:xfrm>
              <a:off x="984250" y="1209300"/>
              <a:ext cx="4584700" cy="2374900"/>
            </a:xfrm>
            <a:prstGeom prst="rect">
              <a:avLst/>
            </a:prstGeom>
            <a:grpFill/>
          </p:spPr>
        </p:pic>
        <p:pic>
          <p:nvPicPr>
            <p:cNvPr id="15" name="Picture 14">
              <a:extLst>
                <a:ext uri="{FF2B5EF4-FFF2-40B4-BE49-F238E27FC236}">
                  <a16:creationId xmlns:a16="http://schemas.microsoft.com/office/drawing/2014/main" id="{BE03F868-16AC-11B1-AAE9-3973A48D8611}"/>
                </a:ext>
              </a:extLst>
            </p:cNvPr>
            <p:cNvPicPr>
              <a:picLocks noChangeAspect="1"/>
            </p:cNvPicPr>
            <p:nvPr/>
          </p:nvPicPr>
          <p:blipFill>
            <a:blip r:embed="rId6"/>
            <a:stretch>
              <a:fillRect/>
            </a:stretch>
          </p:blipFill>
          <p:spPr>
            <a:xfrm>
              <a:off x="6613416" y="1219807"/>
              <a:ext cx="4064000" cy="2374900"/>
            </a:xfrm>
            <a:prstGeom prst="rect">
              <a:avLst/>
            </a:prstGeom>
            <a:grpFill/>
          </p:spPr>
        </p:pic>
      </p:grpSp>
      <p:sp>
        <p:nvSpPr>
          <p:cNvPr id="16" name="TextBox 15">
            <a:extLst>
              <a:ext uri="{FF2B5EF4-FFF2-40B4-BE49-F238E27FC236}">
                <a16:creationId xmlns:a16="http://schemas.microsoft.com/office/drawing/2014/main" id="{11FEE73D-3749-AFAB-453A-C37F7AFC3990}"/>
              </a:ext>
            </a:extLst>
          </p:cNvPr>
          <p:cNvSpPr txBox="1"/>
          <p:nvPr/>
        </p:nvSpPr>
        <p:spPr>
          <a:xfrm>
            <a:off x="2130765" y="2043405"/>
            <a:ext cx="1109760" cy="461665"/>
          </a:xfrm>
          <a:prstGeom prst="rect">
            <a:avLst/>
          </a:prstGeom>
          <a:noFill/>
        </p:spPr>
        <p:txBody>
          <a:bodyPr wrap="square" rtlCol="0">
            <a:spAutoFit/>
          </a:bodyPr>
          <a:lstStyle/>
          <a:p>
            <a:pPr defTabSz="609585" eaLnBrk="0" fontAlgn="base" hangingPunct="0">
              <a:spcBef>
                <a:spcPct val="0"/>
              </a:spcBef>
              <a:spcAft>
                <a:spcPct val="0"/>
              </a:spcAft>
            </a:pPr>
            <a:r>
              <a:rPr lang="en-US" sz="2400" dirty="0">
                <a:solidFill>
                  <a:srgbClr val="002060"/>
                </a:solidFill>
                <a:latin typeface="Calibri" panose="020F0502020204030204" pitchFamily="34" charset="0"/>
                <a:ea typeface="ＭＳ Ｐゴシック" panose="020B0600070205080204" pitchFamily="34" charset="-128"/>
              </a:rPr>
              <a:t>Infant</a:t>
            </a:r>
          </a:p>
        </p:txBody>
      </p:sp>
      <p:sp>
        <p:nvSpPr>
          <p:cNvPr id="17" name="TextBox 16">
            <a:extLst>
              <a:ext uri="{FF2B5EF4-FFF2-40B4-BE49-F238E27FC236}">
                <a16:creationId xmlns:a16="http://schemas.microsoft.com/office/drawing/2014/main" id="{27867322-0A6A-347C-67E9-A4AABF4FCDF4}"/>
              </a:ext>
            </a:extLst>
          </p:cNvPr>
          <p:cNvSpPr txBox="1"/>
          <p:nvPr/>
        </p:nvSpPr>
        <p:spPr>
          <a:xfrm>
            <a:off x="3908843" y="1707938"/>
            <a:ext cx="1240345" cy="461665"/>
          </a:xfrm>
          <a:prstGeom prst="rect">
            <a:avLst/>
          </a:prstGeom>
          <a:noFill/>
        </p:spPr>
        <p:txBody>
          <a:bodyPr wrap="square" rtlCol="0">
            <a:spAutoFit/>
          </a:bodyPr>
          <a:lstStyle/>
          <a:p>
            <a:pPr defTabSz="609585" eaLnBrk="0" fontAlgn="base" hangingPunct="0">
              <a:spcBef>
                <a:spcPct val="0"/>
              </a:spcBef>
              <a:spcAft>
                <a:spcPct val="0"/>
              </a:spcAft>
            </a:pPr>
            <a:r>
              <a:rPr lang="en-US" sz="2400" dirty="0">
                <a:solidFill>
                  <a:srgbClr val="002060"/>
                </a:solidFill>
                <a:latin typeface="Calibri" panose="020F0502020204030204" pitchFamily="34" charset="0"/>
                <a:ea typeface="ＭＳ Ｐゴシック" panose="020B0600070205080204" pitchFamily="34" charset="-128"/>
              </a:rPr>
              <a:t>NCI SR</a:t>
            </a:r>
          </a:p>
        </p:txBody>
      </p:sp>
      <p:sp>
        <p:nvSpPr>
          <p:cNvPr id="18" name="TextBox 17">
            <a:extLst>
              <a:ext uri="{FF2B5EF4-FFF2-40B4-BE49-F238E27FC236}">
                <a16:creationId xmlns:a16="http://schemas.microsoft.com/office/drawing/2014/main" id="{826E19C0-B43E-017F-516F-4FA62533984C}"/>
              </a:ext>
            </a:extLst>
          </p:cNvPr>
          <p:cNvSpPr txBox="1"/>
          <p:nvPr/>
        </p:nvSpPr>
        <p:spPr>
          <a:xfrm>
            <a:off x="8882095" y="1305448"/>
            <a:ext cx="1668989" cy="461665"/>
          </a:xfrm>
          <a:prstGeom prst="rect">
            <a:avLst/>
          </a:prstGeom>
          <a:noFill/>
        </p:spPr>
        <p:txBody>
          <a:bodyPr wrap="square" rtlCol="0">
            <a:spAutoFit/>
          </a:bodyPr>
          <a:lstStyle/>
          <a:p>
            <a:pPr defTabSz="609585" eaLnBrk="0" fontAlgn="base" hangingPunct="0">
              <a:spcBef>
                <a:spcPct val="0"/>
              </a:spcBef>
              <a:spcAft>
                <a:spcPct val="0"/>
              </a:spcAft>
            </a:pPr>
            <a:r>
              <a:rPr lang="en-US" sz="2400" dirty="0">
                <a:solidFill>
                  <a:srgbClr val="002060"/>
                </a:solidFill>
                <a:latin typeface="Calibri" panose="020F0502020204030204" pitchFamily="34" charset="0"/>
                <a:ea typeface="ＭＳ Ｐゴシック" panose="020B0600070205080204" pitchFamily="34" charset="-128"/>
              </a:rPr>
              <a:t>Adult</a:t>
            </a:r>
          </a:p>
        </p:txBody>
      </p:sp>
      <p:grpSp>
        <p:nvGrpSpPr>
          <p:cNvPr id="19" name="Group 18">
            <a:extLst>
              <a:ext uri="{FF2B5EF4-FFF2-40B4-BE49-F238E27FC236}">
                <a16:creationId xmlns:a16="http://schemas.microsoft.com/office/drawing/2014/main" id="{24AA7343-1893-23A2-E05B-D350D47CD7E9}"/>
              </a:ext>
            </a:extLst>
          </p:cNvPr>
          <p:cNvGrpSpPr/>
          <p:nvPr/>
        </p:nvGrpSpPr>
        <p:grpSpPr>
          <a:xfrm>
            <a:off x="1524310" y="3989478"/>
            <a:ext cx="2278163" cy="1657128"/>
            <a:chOff x="1150122" y="3688671"/>
            <a:chExt cx="3037551" cy="2209506"/>
          </a:xfrm>
          <a:noFill/>
        </p:grpSpPr>
        <p:pic>
          <p:nvPicPr>
            <p:cNvPr id="20" name="Picture 19" descr="A close-up of a graph&#10;&#10;Description automatically generated">
              <a:extLst>
                <a:ext uri="{FF2B5EF4-FFF2-40B4-BE49-F238E27FC236}">
                  <a16:creationId xmlns:a16="http://schemas.microsoft.com/office/drawing/2014/main" id="{4CA73D4F-D3A3-63C8-48B0-C915B04FA920}"/>
                </a:ext>
              </a:extLst>
            </p:cNvPr>
            <p:cNvPicPr>
              <a:picLocks noChangeAspect="1"/>
            </p:cNvPicPr>
            <p:nvPr/>
          </p:nvPicPr>
          <p:blipFill>
            <a:blip r:embed="rId7"/>
            <a:srcRect l="19659" t="33864" r="3277" b="39794"/>
            <a:stretch/>
          </p:blipFill>
          <p:spPr>
            <a:xfrm>
              <a:off x="1150122" y="3749798"/>
              <a:ext cx="2333370" cy="1815433"/>
            </a:xfrm>
            <a:prstGeom prst="rect">
              <a:avLst/>
            </a:prstGeom>
            <a:grpFill/>
          </p:spPr>
        </p:pic>
        <p:sp>
          <p:nvSpPr>
            <p:cNvPr id="21" name="TextBox 20">
              <a:extLst>
                <a:ext uri="{FF2B5EF4-FFF2-40B4-BE49-F238E27FC236}">
                  <a16:creationId xmlns:a16="http://schemas.microsoft.com/office/drawing/2014/main" id="{07687329-151D-82C9-00E3-81081CCF80A3}"/>
                </a:ext>
              </a:extLst>
            </p:cNvPr>
            <p:cNvSpPr txBox="1"/>
            <p:nvPr/>
          </p:nvSpPr>
          <p:spPr>
            <a:xfrm>
              <a:off x="2087405" y="3688671"/>
              <a:ext cx="2100268" cy="369332"/>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200" b="1" dirty="0" err="1">
                  <a:solidFill>
                    <a:srgbClr val="C00000"/>
                  </a:solidFill>
                  <a:latin typeface="Calibri" panose="020F0502020204030204" pitchFamily="34" charset="0"/>
                  <a:ea typeface="ＭＳ Ｐゴシック" panose="020B0600070205080204" pitchFamily="34" charset="-128"/>
                </a:rPr>
                <a:t>Blina</a:t>
              </a:r>
              <a:r>
                <a:rPr lang="en-US" sz="1200" b="1" dirty="0">
                  <a:solidFill>
                    <a:srgbClr val="C00000"/>
                  </a:solidFill>
                  <a:latin typeface="Calibri" panose="020F0502020204030204" pitchFamily="34" charset="0"/>
                  <a:ea typeface="ＭＳ Ｐゴシック" panose="020B0600070205080204" pitchFamily="34" charset="-128"/>
                </a:rPr>
                <a:t> + Chemo</a:t>
              </a:r>
            </a:p>
          </p:txBody>
        </p:sp>
        <p:sp>
          <p:nvSpPr>
            <p:cNvPr id="22" name="TextBox 21">
              <a:extLst>
                <a:ext uri="{FF2B5EF4-FFF2-40B4-BE49-F238E27FC236}">
                  <a16:creationId xmlns:a16="http://schemas.microsoft.com/office/drawing/2014/main" id="{CDCC8A55-AB85-C2B0-ECBB-81786C07A7D2}"/>
                </a:ext>
              </a:extLst>
            </p:cNvPr>
            <p:cNvSpPr txBox="1"/>
            <p:nvPr/>
          </p:nvSpPr>
          <p:spPr>
            <a:xfrm>
              <a:off x="2395850" y="4192445"/>
              <a:ext cx="1362422" cy="369332"/>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200" b="1" dirty="0">
                  <a:solidFill>
                    <a:srgbClr val="006579"/>
                  </a:solidFill>
                  <a:latin typeface="Calibri" panose="020F0502020204030204" pitchFamily="34" charset="0"/>
                  <a:ea typeface="ＭＳ Ｐゴシック" panose="020B0600070205080204" pitchFamily="34" charset="-128"/>
                </a:rPr>
                <a:t>Chemo only</a:t>
              </a:r>
            </a:p>
          </p:txBody>
        </p:sp>
        <p:sp>
          <p:nvSpPr>
            <p:cNvPr id="23" name="TextBox 22">
              <a:extLst>
                <a:ext uri="{FF2B5EF4-FFF2-40B4-BE49-F238E27FC236}">
                  <a16:creationId xmlns:a16="http://schemas.microsoft.com/office/drawing/2014/main" id="{0F4751F5-767E-66BC-C533-331634288028}"/>
                </a:ext>
              </a:extLst>
            </p:cNvPr>
            <p:cNvSpPr txBox="1"/>
            <p:nvPr/>
          </p:nvSpPr>
          <p:spPr>
            <a:xfrm>
              <a:off x="1480117" y="5590401"/>
              <a:ext cx="2511503" cy="307776"/>
            </a:xfrm>
            <a:prstGeom prst="rect">
              <a:avLst/>
            </a:prstGeom>
            <a:grpFill/>
          </p:spPr>
          <p:txBody>
            <a:bodyPr wrap="square" rtlCol="0">
              <a:spAutoFit/>
            </a:bodyPr>
            <a:lstStyle/>
            <a:p>
              <a:pPr defTabSz="609585" eaLnBrk="0" fontAlgn="base" hangingPunct="0">
                <a:spcBef>
                  <a:spcPct val="0"/>
                </a:spcBef>
                <a:spcAft>
                  <a:spcPct val="0"/>
                </a:spcAft>
              </a:pPr>
              <a:r>
                <a:rPr lang="en-US" sz="900" dirty="0">
                  <a:solidFill>
                    <a:srgbClr val="D6D6D6">
                      <a:lumMod val="75000"/>
                    </a:srgbClr>
                  </a:solidFill>
                  <a:latin typeface="Calibri" panose="020F0502020204030204" pitchFamily="34" charset="0"/>
                  <a:ea typeface="ＭＳ Ｐゴシック" panose="020B0600070205080204" pitchFamily="34" charset="-128"/>
                </a:rPr>
                <a:t>van der </a:t>
              </a:r>
              <a:r>
                <a:rPr lang="en-US" sz="900" dirty="0" err="1">
                  <a:solidFill>
                    <a:srgbClr val="D6D6D6">
                      <a:lumMod val="75000"/>
                    </a:srgbClr>
                  </a:solidFill>
                  <a:latin typeface="Calibri" panose="020F0502020204030204" pitchFamily="34" charset="0"/>
                  <a:ea typeface="ＭＳ Ｐゴシック" panose="020B0600070205080204" pitchFamily="34" charset="-128"/>
                </a:rPr>
                <a:t>Sluis</a:t>
              </a:r>
              <a:r>
                <a:rPr lang="en-US" sz="900" dirty="0">
                  <a:solidFill>
                    <a:srgbClr val="D6D6D6">
                      <a:lumMod val="75000"/>
                    </a:srgbClr>
                  </a:solidFill>
                  <a:latin typeface="Calibri" panose="020F0502020204030204" pitchFamily="34" charset="0"/>
                  <a:ea typeface="ＭＳ Ｐゴシック" panose="020B0600070205080204" pitchFamily="34" charset="-128"/>
                </a:rPr>
                <a:t> et al. </a:t>
              </a:r>
              <a:r>
                <a:rPr lang="en-US" sz="900" i="1" dirty="0">
                  <a:solidFill>
                    <a:srgbClr val="D6D6D6">
                      <a:lumMod val="75000"/>
                    </a:srgbClr>
                  </a:solidFill>
                  <a:latin typeface="Calibri" panose="020F0502020204030204" pitchFamily="34" charset="0"/>
                  <a:ea typeface="ＭＳ Ｐゴシック" panose="020B0600070205080204" pitchFamily="34" charset="-128"/>
                </a:rPr>
                <a:t>NEJM</a:t>
              </a:r>
              <a:r>
                <a:rPr lang="en-US" sz="900" dirty="0">
                  <a:solidFill>
                    <a:srgbClr val="D6D6D6">
                      <a:lumMod val="75000"/>
                    </a:srgbClr>
                  </a:solidFill>
                  <a:latin typeface="Calibri" panose="020F0502020204030204" pitchFamily="34" charset="0"/>
                  <a:ea typeface="ＭＳ Ｐゴシック" panose="020B0600070205080204" pitchFamily="34" charset="-128"/>
                </a:rPr>
                <a:t> 2023</a:t>
              </a:r>
            </a:p>
          </p:txBody>
        </p:sp>
      </p:grpSp>
      <p:sp>
        <p:nvSpPr>
          <p:cNvPr id="24" name="TextBox 23">
            <a:extLst>
              <a:ext uri="{FF2B5EF4-FFF2-40B4-BE49-F238E27FC236}">
                <a16:creationId xmlns:a16="http://schemas.microsoft.com/office/drawing/2014/main" id="{35C89A48-E1BF-793F-AC36-29173D9E1E7E}"/>
              </a:ext>
            </a:extLst>
          </p:cNvPr>
          <p:cNvSpPr txBox="1"/>
          <p:nvPr/>
        </p:nvSpPr>
        <p:spPr>
          <a:xfrm>
            <a:off x="4775294" y="3744009"/>
            <a:ext cx="1203395" cy="276999"/>
          </a:xfrm>
          <a:prstGeom prst="rect">
            <a:avLst/>
          </a:prstGeom>
          <a:solidFill>
            <a:schemeClr val="bg1"/>
          </a:solidFill>
        </p:spPr>
        <p:txBody>
          <a:bodyPr wrap="square" rtlCol="0">
            <a:spAutoFit/>
          </a:bodyPr>
          <a:lstStyle/>
          <a:p>
            <a:pPr defTabSz="609585" eaLnBrk="0" fontAlgn="base" hangingPunct="0">
              <a:spcBef>
                <a:spcPct val="0"/>
              </a:spcBef>
              <a:spcAft>
                <a:spcPct val="0"/>
              </a:spcAft>
            </a:pPr>
            <a:r>
              <a:rPr lang="en-US" sz="1200" b="1" dirty="0" err="1">
                <a:solidFill>
                  <a:srgbClr val="C00000"/>
                </a:solidFill>
                <a:latin typeface="Calibri" panose="020F0502020204030204" pitchFamily="34" charset="0"/>
                <a:ea typeface="ＭＳ Ｐゴシック" panose="020B0600070205080204" pitchFamily="34" charset="-128"/>
              </a:rPr>
              <a:t>Blina</a:t>
            </a:r>
            <a:r>
              <a:rPr lang="en-US" sz="1200" b="1" dirty="0">
                <a:solidFill>
                  <a:srgbClr val="C00000"/>
                </a:solidFill>
                <a:latin typeface="Calibri" panose="020F0502020204030204" pitchFamily="34" charset="0"/>
                <a:ea typeface="ＭＳ Ｐゴシック" panose="020B0600070205080204" pitchFamily="34" charset="-128"/>
              </a:rPr>
              <a:t> + Chemo</a:t>
            </a:r>
          </a:p>
        </p:txBody>
      </p:sp>
      <p:sp>
        <p:nvSpPr>
          <p:cNvPr id="25" name="TextBox 24">
            <a:extLst>
              <a:ext uri="{FF2B5EF4-FFF2-40B4-BE49-F238E27FC236}">
                <a16:creationId xmlns:a16="http://schemas.microsoft.com/office/drawing/2014/main" id="{7049313A-30A5-056A-90F9-886CF22E4496}"/>
              </a:ext>
            </a:extLst>
          </p:cNvPr>
          <p:cNvSpPr txBox="1"/>
          <p:nvPr/>
        </p:nvSpPr>
        <p:spPr>
          <a:xfrm>
            <a:off x="4529936" y="4167198"/>
            <a:ext cx="1214240" cy="276999"/>
          </a:xfrm>
          <a:prstGeom prst="rect">
            <a:avLst/>
          </a:prstGeom>
          <a:noFill/>
        </p:spPr>
        <p:txBody>
          <a:bodyPr wrap="square" rtlCol="0">
            <a:spAutoFit/>
          </a:bodyPr>
          <a:lstStyle/>
          <a:p>
            <a:pPr defTabSz="609585" eaLnBrk="0" fontAlgn="base" hangingPunct="0">
              <a:spcBef>
                <a:spcPct val="0"/>
              </a:spcBef>
              <a:spcAft>
                <a:spcPct val="0"/>
              </a:spcAft>
            </a:pPr>
            <a:r>
              <a:rPr lang="en-US" sz="1200" b="1" dirty="0">
                <a:solidFill>
                  <a:srgbClr val="006579"/>
                </a:solidFill>
                <a:latin typeface="Calibri" panose="020F0502020204030204" pitchFamily="34" charset="0"/>
                <a:ea typeface="ＭＳ Ｐゴシック" panose="020B0600070205080204" pitchFamily="34" charset="-128"/>
              </a:rPr>
              <a:t>Chemo only</a:t>
            </a:r>
          </a:p>
        </p:txBody>
      </p:sp>
      <p:sp>
        <p:nvSpPr>
          <p:cNvPr id="26" name="TextBox 25">
            <a:extLst>
              <a:ext uri="{FF2B5EF4-FFF2-40B4-BE49-F238E27FC236}">
                <a16:creationId xmlns:a16="http://schemas.microsoft.com/office/drawing/2014/main" id="{4C34DBA4-E820-F45C-169A-EF5F41553BC9}"/>
              </a:ext>
            </a:extLst>
          </p:cNvPr>
          <p:cNvSpPr txBox="1"/>
          <p:nvPr/>
        </p:nvSpPr>
        <p:spPr>
          <a:xfrm>
            <a:off x="3679882" y="5411123"/>
            <a:ext cx="1707763" cy="230832"/>
          </a:xfrm>
          <a:prstGeom prst="rect">
            <a:avLst/>
          </a:prstGeom>
          <a:noFill/>
        </p:spPr>
        <p:txBody>
          <a:bodyPr wrap="square" rtlCol="0">
            <a:spAutoFit/>
          </a:bodyPr>
          <a:lstStyle/>
          <a:p>
            <a:pPr algn="ctr" defTabSz="609585" eaLnBrk="0" fontAlgn="base" hangingPunct="0">
              <a:spcBef>
                <a:spcPct val="0"/>
              </a:spcBef>
              <a:spcAft>
                <a:spcPct val="0"/>
              </a:spcAft>
            </a:pPr>
            <a:r>
              <a:rPr lang="en-US" sz="900" dirty="0">
                <a:solidFill>
                  <a:srgbClr val="D6D6D6">
                    <a:lumMod val="75000"/>
                  </a:srgbClr>
                </a:solidFill>
                <a:latin typeface="Calibri" panose="020F0502020204030204" pitchFamily="34" charset="0"/>
                <a:ea typeface="ＭＳ Ｐゴシック" panose="020B0600070205080204" pitchFamily="34" charset="-128"/>
              </a:rPr>
              <a:t>         AALL1731 data</a:t>
            </a:r>
          </a:p>
        </p:txBody>
      </p:sp>
      <p:grpSp>
        <p:nvGrpSpPr>
          <p:cNvPr id="27" name="Group 26">
            <a:extLst>
              <a:ext uri="{FF2B5EF4-FFF2-40B4-BE49-F238E27FC236}">
                <a16:creationId xmlns:a16="http://schemas.microsoft.com/office/drawing/2014/main" id="{C36F1502-8C1D-9EA4-C667-0374A92107F6}"/>
              </a:ext>
            </a:extLst>
          </p:cNvPr>
          <p:cNvGrpSpPr/>
          <p:nvPr/>
        </p:nvGrpSpPr>
        <p:grpSpPr>
          <a:xfrm>
            <a:off x="8295386" y="3950184"/>
            <a:ext cx="2966507" cy="1696421"/>
            <a:chOff x="8092258" y="3567020"/>
            <a:chExt cx="3955342" cy="2261895"/>
          </a:xfrm>
          <a:noFill/>
        </p:grpSpPr>
        <p:pic>
          <p:nvPicPr>
            <p:cNvPr id="28" name="Picture 27" descr="A graph of a number of patients with death&#10;&#10;Description automatically generated with medium confidence">
              <a:extLst>
                <a:ext uri="{FF2B5EF4-FFF2-40B4-BE49-F238E27FC236}">
                  <a16:creationId xmlns:a16="http://schemas.microsoft.com/office/drawing/2014/main" id="{16FD5767-2722-F474-83ED-BD213F42D1BA}"/>
                </a:ext>
              </a:extLst>
            </p:cNvPr>
            <p:cNvPicPr>
              <a:picLocks noChangeAspect="1"/>
            </p:cNvPicPr>
            <p:nvPr/>
          </p:nvPicPr>
          <p:blipFill>
            <a:blip r:embed="rId8"/>
            <a:srcRect r="17869"/>
            <a:stretch/>
          </p:blipFill>
          <p:spPr>
            <a:xfrm>
              <a:off x="8092258" y="3749799"/>
              <a:ext cx="2658248" cy="1627155"/>
            </a:xfrm>
            <a:prstGeom prst="rect">
              <a:avLst/>
            </a:prstGeom>
            <a:grpFill/>
          </p:spPr>
        </p:pic>
        <p:sp>
          <p:nvSpPr>
            <p:cNvPr id="29" name="TextBox 28">
              <a:extLst>
                <a:ext uri="{FF2B5EF4-FFF2-40B4-BE49-F238E27FC236}">
                  <a16:creationId xmlns:a16="http://schemas.microsoft.com/office/drawing/2014/main" id="{16AAF334-283F-AF03-8BEE-AA94D2149CEF}"/>
                </a:ext>
              </a:extLst>
            </p:cNvPr>
            <p:cNvSpPr txBox="1"/>
            <p:nvPr/>
          </p:nvSpPr>
          <p:spPr>
            <a:xfrm>
              <a:off x="10117349" y="3567020"/>
              <a:ext cx="1930251" cy="369332"/>
            </a:xfrm>
            <a:prstGeom prst="rect">
              <a:avLst/>
            </a:prstGeom>
            <a:grpFill/>
          </p:spPr>
          <p:txBody>
            <a:bodyPr wrap="square" rtlCol="0">
              <a:spAutoFit/>
            </a:bodyPr>
            <a:lstStyle/>
            <a:p>
              <a:pPr defTabSz="609585" eaLnBrk="0" fontAlgn="base" hangingPunct="0">
                <a:spcBef>
                  <a:spcPct val="0"/>
                </a:spcBef>
                <a:spcAft>
                  <a:spcPct val="0"/>
                </a:spcAft>
              </a:pPr>
              <a:r>
                <a:rPr lang="en-US" sz="1200" b="1" dirty="0" err="1">
                  <a:solidFill>
                    <a:srgbClr val="C00000"/>
                  </a:solidFill>
                  <a:latin typeface="Calibri" panose="020F0502020204030204" pitchFamily="34" charset="0"/>
                  <a:ea typeface="ＭＳ Ｐゴシック" panose="020B0600070205080204" pitchFamily="34" charset="-128"/>
                </a:rPr>
                <a:t>Blina</a:t>
              </a:r>
              <a:r>
                <a:rPr lang="en-US" sz="1200" b="1" dirty="0">
                  <a:solidFill>
                    <a:srgbClr val="C00000"/>
                  </a:solidFill>
                  <a:latin typeface="Calibri" panose="020F0502020204030204" pitchFamily="34" charset="0"/>
                  <a:ea typeface="ＭＳ Ｐゴシック" panose="020B0600070205080204" pitchFamily="34" charset="-128"/>
                </a:rPr>
                <a:t> + Chemo</a:t>
              </a:r>
            </a:p>
          </p:txBody>
        </p:sp>
        <p:sp>
          <p:nvSpPr>
            <p:cNvPr id="30" name="TextBox 29">
              <a:extLst>
                <a:ext uri="{FF2B5EF4-FFF2-40B4-BE49-F238E27FC236}">
                  <a16:creationId xmlns:a16="http://schemas.microsoft.com/office/drawing/2014/main" id="{50BAB0B1-2E25-8F3D-E066-10DF578D72F2}"/>
                </a:ext>
              </a:extLst>
            </p:cNvPr>
            <p:cNvSpPr txBox="1"/>
            <p:nvPr/>
          </p:nvSpPr>
          <p:spPr>
            <a:xfrm>
              <a:off x="8694011" y="5521139"/>
              <a:ext cx="3276601" cy="307776"/>
            </a:xfrm>
            <a:prstGeom prst="rect">
              <a:avLst/>
            </a:prstGeom>
            <a:grpFill/>
          </p:spPr>
          <p:txBody>
            <a:bodyPr wrap="square" rtlCol="0">
              <a:spAutoFit/>
            </a:bodyPr>
            <a:lstStyle/>
            <a:p>
              <a:pPr defTabSz="609585" eaLnBrk="0" fontAlgn="base" hangingPunct="0">
                <a:spcBef>
                  <a:spcPct val="0"/>
                </a:spcBef>
                <a:spcAft>
                  <a:spcPct val="0"/>
                </a:spcAft>
              </a:pPr>
              <a:r>
                <a:rPr lang="en-US" sz="900" dirty="0">
                  <a:solidFill>
                    <a:srgbClr val="D6D6D6">
                      <a:lumMod val="75000"/>
                    </a:srgbClr>
                  </a:solidFill>
                  <a:latin typeface="Calibri" panose="020F0502020204030204" pitchFamily="34" charset="0"/>
                  <a:ea typeface="ＭＳ Ｐゴシック" panose="020B0600070205080204" pitchFamily="34" charset="-128"/>
                </a:rPr>
                <a:t>Litzow et al. </a:t>
              </a:r>
              <a:r>
                <a:rPr lang="en-US" sz="900" i="1" dirty="0">
                  <a:solidFill>
                    <a:srgbClr val="D6D6D6">
                      <a:lumMod val="75000"/>
                    </a:srgbClr>
                  </a:solidFill>
                  <a:latin typeface="Calibri" panose="020F0502020204030204" pitchFamily="34" charset="0"/>
                  <a:ea typeface="ＭＳ Ｐゴシック" panose="020B0600070205080204" pitchFamily="34" charset="-128"/>
                </a:rPr>
                <a:t>NEJM</a:t>
              </a:r>
              <a:r>
                <a:rPr lang="en-US" sz="900" dirty="0">
                  <a:solidFill>
                    <a:srgbClr val="D6D6D6">
                      <a:lumMod val="75000"/>
                    </a:srgbClr>
                  </a:solidFill>
                  <a:latin typeface="Calibri" panose="020F0502020204030204" pitchFamily="34" charset="0"/>
                  <a:ea typeface="ＭＳ Ｐゴシック" panose="020B0600070205080204" pitchFamily="34" charset="-128"/>
                </a:rPr>
                <a:t> 2024</a:t>
              </a:r>
            </a:p>
          </p:txBody>
        </p:sp>
        <p:sp>
          <p:nvSpPr>
            <p:cNvPr id="31" name="TextBox 30">
              <a:extLst>
                <a:ext uri="{FF2B5EF4-FFF2-40B4-BE49-F238E27FC236}">
                  <a16:creationId xmlns:a16="http://schemas.microsoft.com/office/drawing/2014/main" id="{E590BB4D-BD65-E7DD-7958-4A127F4731E0}"/>
                </a:ext>
              </a:extLst>
            </p:cNvPr>
            <p:cNvSpPr txBox="1"/>
            <p:nvPr/>
          </p:nvSpPr>
          <p:spPr>
            <a:xfrm>
              <a:off x="10018530" y="4623152"/>
              <a:ext cx="1380521" cy="369332"/>
            </a:xfrm>
            <a:prstGeom prst="rect">
              <a:avLst/>
            </a:prstGeom>
            <a:grpFill/>
          </p:spPr>
          <p:txBody>
            <a:bodyPr wrap="square" rtlCol="0">
              <a:spAutoFit/>
            </a:bodyPr>
            <a:lstStyle/>
            <a:p>
              <a:pPr defTabSz="609585" eaLnBrk="0" fontAlgn="base" hangingPunct="0">
                <a:spcBef>
                  <a:spcPct val="0"/>
                </a:spcBef>
                <a:spcAft>
                  <a:spcPct val="0"/>
                </a:spcAft>
              </a:pPr>
              <a:r>
                <a:rPr lang="en-US" sz="1200" b="1" dirty="0">
                  <a:solidFill>
                    <a:srgbClr val="006579"/>
                  </a:solidFill>
                  <a:latin typeface="Calibri" panose="020F0502020204030204" pitchFamily="34" charset="0"/>
                  <a:ea typeface="ＭＳ Ｐゴシック" panose="020B0600070205080204" pitchFamily="34" charset="-128"/>
                </a:rPr>
                <a:t>Chemo only</a:t>
              </a:r>
            </a:p>
          </p:txBody>
        </p:sp>
      </p:grpSp>
      <p:sp>
        <p:nvSpPr>
          <p:cNvPr id="32" name="TextBox 31">
            <a:extLst>
              <a:ext uri="{FF2B5EF4-FFF2-40B4-BE49-F238E27FC236}">
                <a16:creationId xmlns:a16="http://schemas.microsoft.com/office/drawing/2014/main" id="{98B66A61-480D-D3DF-1909-EE0CDFB9F3E8}"/>
              </a:ext>
            </a:extLst>
          </p:cNvPr>
          <p:cNvSpPr txBox="1"/>
          <p:nvPr/>
        </p:nvSpPr>
        <p:spPr>
          <a:xfrm>
            <a:off x="6164980" y="1502744"/>
            <a:ext cx="1453307" cy="461665"/>
          </a:xfrm>
          <a:prstGeom prst="rect">
            <a:avLst/>
          </a:prstGeom>
          <a:noFill/>
        </p:spPr>
        <p:txBody>
          <a:bodyPr wrap="square" rtlCol="0">
            <a:spAutoFit/>
          </a:bodyPr>
          <a:lstStyle/>
          <a:p>
            <a:pPr defTabSz="609585" eaLnBrk="0" fontAlgn="base" hangingPunct="0">
              <a:spcBef>
                <a:spcPct val="0"/>
              </a:spcBef>
              <a:spcAft>
                <a:spcPct val="0"/>
              </a:spcAft>
            </a:pPr>
            <a:r>
              <a:rPr lang="en-US" sz="2400" dirty="0">
                <a:solidFill>
                  <a:srgbClr val="002060"/>
                </a:solidFill>
                <a:latin typeface="Calibri" panose="020F0502020204030204" pitchFamily="34" charset="0"/>
                <a:ea typeface="ＭＳ Ｐゴシック" panose="020B0600070205080204" pitchFamily="34" charset="-128"/>
              </a:rPr>
              <a:t>NCI HR</a:t>
            </a:r>
          </a:p>
        </p:txBody>
      </p:sp>
      <p:sp>
        <p:nvSpPr>
          <p:cNvPr id="33" name="Rectangle 32">
            <a:extLst>
              <a:ext uri="{FF2B5EF4-FFF2-40B4-BE49-F238E27FC236}">
                <a16:creationId xmlns:a16="http://schemas.microsoft.com/office/drawing/2014/main" id="{E74CC01B-A1D6-6A48-640A-8160FA24C81B}"/>
              </a:ext>
            </a:extLst>
          </p:cNvPr>
          <p:cNvSpPr/>
          <p:nvPr/>
        </p:nvSpPr>
        <p:spPr>
          <a:xfrm>
            <a:off x="2164853" y="4079328"/>
            <a:ext cx="78384" cy="118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4" name="TextBox 33">
            <a:extLst>
              <a:ext uri="{FF2B5EF4-FFF2-40B4-BE49-F238E27FC236}">
                <a16:creationId xmlns:a16="http://schemas.microsoft.com/office/drawing/2014/main" id="{C5AC9A82-FB6E-4224-B6F3-6AD15A8473C1}"/>
              </a:ext>
            </a:extLst>
          </p:cNvPr>
          <p:cNvSpPr txBox="1"/>
          <p:nvPr/>
        </p:nvSpPr>
        <p:spPr>
          <a:xfrm>
            <a:off x="6671913" y="4419065"/>
            <a:ext cx="417064" cy="523220"/>
          </a:xfrm>
          <a:prstGeom prst="rect">
            <a:avLst/>
          </a:prstGeom>
          <a:noFill/>
        </p:spPr>
        <p:txBody>
          <a:bodyPr wrap="square" rtlCol="0">
            <a:spAutoFit/>
          </a:bodyPr>
          <a:lstStyle/>
          <a:p>
            <a:pPr defTabSz="609585" eaLnBrk="0" fontAlgn="base" hangingPunct="0">
              <a:spcBef>
                <a:spcPct val="0"/>
              </a:spcBef>
              <a:spcAft>
                <a:spcPct val="0"/>
              </a:spcAft>
            </a:pPr>
            <a:r>
              <a:rPr lang="en-US" sz="2800" dirty="0">
                <a:solidFill>
                  <a:srgbClr val="000000"/>
                </a:solidFill>
                <a:latin typeface="Calibri" panose="020F0502020204030204" pitchFamily="34" charset="0"/>
                <a:ea typeface="ＭＳ Ｐゴシック" panose="020B0600070205080204" pitchFamily="34" charset="-128"/>
              </a:rPr>
              <a:t>?</a:t>
            </a:r>
          </a:p>
        </p:txBody>
      </p:sp>
      <p:sp>
        <p:nvSpPr>
          <p:cNvPr id="35" name="Oval 34">
            <a:extLst>
              <a:ext uri="{FF2B5EF4-FFF2-40B4-BE49-F238E27FC236}">
                <a16:creationId xmlns:a16="http://schemas.microsoft.com/office/drawing/2014/main" id="{4E787C8F-9749-9A10-6908-AD557A750D5E}"/>
              </a:ext>
            </a:extLst>
          </p:cNvPr>
          <p:cNvSpPr/>
          <p:nvPr/>
        </p:nvSpPr>
        <p:spPr>
          <a:xfrm rot="629427">
            <a:off x="2091602" y="4380885"/>
            <a:ext cx="442912" cy="25601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6" name="Rectangle 35">
            <a:extLst>
              <a:ext uri="{FF2B5EF4-FFF2-40B4-BE49-F238E27FC236}">
                <a16:creationId xmlns:a16="http://schemas.microsoft.com/office/drawing/2014/main" id="{6B148C99-BB54-04E3-AFD6-B507C66EDFA3}"/>
              </a:ext>
            </a:extLst>
          </p:cNvPr>
          <p:cNvSpPr/>
          <p:nvPr/>
        </p:nvSpPr>
        <p:spPr>
          <a:xfrm>
            <a:off x="8615464" y="4871627"/>
            <a:ext cx="1198739" cy="1942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sp>
        <p:nvSpPr>
          <p:cNvPr id="37" name="Rectangle 36">
            <a:extLst>
              <a:ext uri="{FF2B5EF4-FFF2-40B4-BE49-F238E27FC236}">
                <a16:creationId xmlns:a16="http://schemas.microsoft.com/office/drawing/2014/main" id="{42811258-4A39-79AB-FF81-A7459D56B9C0}"/>
              </a:ext>
            </a:extLst>
          </p:cNvPr>
          <p:cNvSpPr/>
          <p:nvPr/>
        </p:nvSpPr>
        <p:spPr>
          <a:xfrm>
            <a:off x="10171100" y="4527496"/>
            <a:ext cx="173365" cy="2056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pPr>
            <a:endParaRPr lang="en-US" sz="2400">
              <a:solidFill>
                <a:srgbClr val="D6D6D6"/>
              </a:solidFill>
              <a:latin typeface="Calibri"/>
            </a:endParaRPr>
          </a:p>
        </p:txBody>
      </p:sp>
      <p:pic>
        <p:nvPicPr>
          <p:cNvPr id="38" name="Picture 37" descr="A diagram of a test&#10;&#10;Description automatically generated with medium confidence">
            <a:extLst>
              <a:ext uri="{FF2B5EF4-FFF2-40B4-BE49-F238E27FC236}">
                <a16:creationId xmlns:a16="http://schemas.microsoft.com/office/drawing/2014/main" id="{70620876-FB7C-C4FA-50E6-B464B7DCEE24}"/>
              </a:ext>
            </a:extLst>
          </p:cNvPr>
          <p:cNvPicPr>
            <a:picLocks noChangeAspect="1"/>
          </p:cNvPicPr>
          <p:nvPr/>
        </p:nvPicPr>
        <p:blipFill>
          <a:blip r:embed="rId9"/>
          <a:srcRect l="16871" t="51821" r="68851" b="33284"/>
          <a:stretch/>
        </p:blipFill>
        <p:spPr>
          <a:xfrm>
            <a:off x="6366497" y="4254985"/>
            <a:ext cx="1109760" cy="810399"/>
          </a:xfrm>
          <a:prstGeom prst="rect">
            <a:avLst/>
          </a:prstGeom>
          <a:noFill/>
        </p:spPr>
      </p:pic>
      <p:cxnSp>
        <p:nvCxnSpPr>
          <p:cNvPr id="39" name="Straight Connector 38">
            <a:extLst>
              <a:ext uri="{FF2B5EF4-FFF2-40B4-BE49-F238E27FC236}">
                <a16:creationId xmlns:a16="http://schemas.microsoft.com/office/drawing/2014/main" id="{6EB86A7E-1542-6B7E-35FF-C5193CFAB891}"/>
              </a:ext>
            </a:extLst>
          </p:cNvPr>
          <p:cNvCxnSpPr>
            <a:cxnSpLocks/>
          </p:cNvCxnSpPr>
          <p:nvPr/>
        </p:nvCxnSpPr>
        <p:spPr>
          <a:xfrm>
            <a:off x="5572289" y="4662344"/>
            <a:ext cx="722885" cy="0"/>
          </a:xfrm>
          <a:prstGeom prst="line">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282CDB4-31DA-ECE0-E621-BA7E60C2A8DF}"/>
              </a:ext>
            </a:extLst>
          </p:cNvPr>
          <p:cNvCxnSpPr>
            <a:cxnSpLocks/>
          </p:cNvCxnSpPr>
          <p:nvPr/>
        </p:nvCxnSpPr>
        <p:spPr>
          <a:xfrm>
            <a:off x="7401089" y="4675083"/>
            <a:ext cx="722885" cy="0"/>
          </a:xfrm>
          <a:prstGeom prst="line">
            <a:avLst/>
          </a:prstGeom>
          <a:ln>
            <a:solidFill>
              <a:schemeClr val="accent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8ECA2A2D-75E1-724A-0977-B0D30B4A9D5D}"/>
              </a:ext>
            </a:extLst>
          </p:cNvPr>
          <p:cNvSpPr/>
          <p:nvPr/>
        </p:nvSpPr>
        <p:spPr>
          <a:xfrm>
            <a:off x="8600883" y="4860424"/>
            <a:ext cx="1198739" cy="194239"/>
          </a:xfrm>
          <a:prstGeom prst="rect">
            <a:avLst/>
          </a:prstGeom>
          <a:solidFill>
            <a:srgbClr val="FFFFFF"/>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8ECA2A2D-75E1-724A-0977-B0D30B4A9D5D}"/>
              </a:ext>
            </a:extLst>
          </p:cNvPr>
          <p:cNvSpPr/>
          <p:nvPr/>
        </p:nvSpPr>
        <p:spPr>
          <a:xfrm>
            <a:off x="4158825" y="5065866"/>
            <a:ext cx="990364" cy="148256"/>
          </a:xfrm>
          <a:prstGeom prst="rect">
            <a:avLst/>
          </a:prstGeom>
          <a:solidFill>
            <a:srgbClr val="FFFFFF"/>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8ECA2A2D-75E1-724A-0977-B0D30B4A9D5D}"/>
              </a:ext>
            </a:extLst>
          </p:cNvPr>
          <p:cNvSpPr/>
          <p:nvPr/>
        </p:nvSpPr>
        <p:spPr>
          <a:xfrm>
            <a:off x="2183339" y="4414414"/>
            <a:ext cx="370781" cy="167340"/>
          </a:xfrm>
          <a:prstGeom prst="rect">
            <a:avLst/>
          </a:prstGeom>
          <a:solidFill>
            <a:srgbClr val="FFFFFF"/>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pic>
        <p:nvPicPr>
          <p:cNvPr id="44" name="Picture 43">
            <a:extLst>
              <a:ext uri="{FF2B5EF4-FFF2-40B4-BE49-F238E27FC236}">
                <a16:creationId xmlns:a16="http://schemas.microsoft.com/office/drawing/2014/main" id="{E3AB97BD-6DC1-CFB1-C817-393233697B4F}"/>
              </a:ext>
            </a:extLst>
          </p:cNvPr>
          <p:cNvPicPr>
            <a:picLocks noChangeAspect="1"/>
          </p:cNvPicPr>
          <p:nvPr/>
        </p:nvPicPr>
        <p:blipFill>
          <a:blip r:embed="rId10"/>
          <a:stretch>
            <a:fillRect/>
          </a:stretch>
        </p:blipFill>
        <p:spPr>
          <a:xfrm>
            <a:off x="2228326" y="4495409"/>
            <a:ext cx="289148" cy="134936"/>
          </a:xfrm>
          <a:prstGeom prst="rect">
            <a:avLst/>
          </a:prstGeom>
        </p:spPr>
      </p:pic>
      <p:pic>
        <p:nvPicPr>
          <p:cNvPr id="45" name="Picture 44">
            <a:extLst>
              <a:ext uri="{FF2B5EF4-FFF2-40B4-BE49-F238E27FC236}">
                <a16:creationId xmlns:a16="http://schemas.microsoft.com/office/drawing/2014/main" id="{E2BE7905-8DAD-70D4-1775-27CB4687169B}"/>
              </a:ext>
            </a:extLst>
          </p:cNvPr>
          <p:cNvPicPr>
            <a:picLocks noChangeAspect="1"/>
          </p:cNvPicPr>
          <p:nvPr/>
        </p:nvPicPr>
        <p:blipFill>
          <a:blip r:embed="rId10"/>
          <a:stretch>
            <a:fillRect/>
          </a:stretch>
        </p:blipFill>
        <p:spPr>
          <a:xfrm>
            <a:off x="2173575" y="4073670"/>
            <a:ext cx="115271" cy="144494"/>
          </a:xfrm>
          <a:prstGeom prst="rect">
            <a:avLst/>
          </a:prstGeom>
        </p:spPr>
      </p:pic>
      <p:sp>
        <p:nvSpPr>
          <p:cNvPr id="46" name="Rectangle 45">
            <a:extLst>
              <a:ext uri="{FF2B5EF4-FFF2-40B4-BE49-F238E27FC236}">
                <a16:creationId xmlns:a16="http://schemas.microsoft.com/office/drawing/2014/main" id="{D91938FD-F50A-F4DA-4A6C-AD50D3270F5A}"/>
              </a:ext>
            </a:extLst>
          </p:cNvPr>
          <p:cNvSpPr/>
          <p:nvPr/>
        </p:nvSpPr>
        <p:spPr>
          <a:xfrm>
            <a:off x="10171101" y="4543136"/>
            <a:ext cx="289384" cy="205699"/>
          </a:xfrm>
          <a:prstGeom prst="rect">
            <a:avLst/>
          </a:prstGeom>
          <a:solidFill>
            <a:srgbClr val="FFFFFF"/>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spTree>
    <p:extLst>
      <p:ext uri="{BB962C8B-B14F-4D97-AF65-F5344CB8AC3E}">
        <p14:creationId xmlns:p14="http://schemas.microsoft.com/office/powerpoint/2010/main" val="287995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34" grpId="0"/>
      <p:bldP spid="34"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D36893-C4E3-E6A4-9E68-3E7F2C60425F}"/>
              </a:ext>
            </a:extLst>
          </p:cNvPr>
          <p:cNvPicPr>
            <a:picLocks noChangeAspect="1"/>
          </p:cNvPicPr>
          <p:nvPr/>
        </p:nvPicPr>
        <p:blipFill>
          <a:blip r:embed="rId2"/>
          <a:srcRect l="8797" r="14501" b="909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659332-9679-C2F6-BDA0-6DC67101C3E7}"/>
              </a:ext>
            </a:extLst>
          </p:cNvPr>
          <p:cNvSpPr>
            <a:spLocks noGrp="1"/>
          </p:cNvSpPr>
          <p:nvPr>
            <p:ph type="ctrTitle"/>
          </p:nvPr>
        </p:nvSpPr>
        <p:spPr>
          <a:xfrm>
            <a:off x="477981" y="1122363"/>
            <a:ext cx="4023360" cy="3204134"/>
          </a:xfrm>
        </p:spPr>
        <p:txBody>
          <a:bodyPr anchor="b">
            <a:normAutofit/>
          </a:bodyPr>
          <a:lstStyle/>
          <a:p>
            <a:pPr algn="l"/>
            <a:r>
              <a:rPr lang="en-GB" sz="4400" b="1" dirty="0">
                <a:solidFill>
                  <a:srgbClr val="0046AD"/>
                </a:solidFill>
                <a:latin typeface="Calibri" panose="020F0502020204030204" pitchFamily="34" charset="0"/>
                <a:cs typeface="Calibri" panose="020F0502020204030204" pitchFamily="34" charset="0"/>
              </a:rPr>
              <a:t>Unanswered Questions</a:t>
            </a:r>
            <a:endParaRPr lang="en-CA" sz="4800" dirty="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B529F7-EE18-9FA5-D9C9-7160E8FEB728}"/>
              </a:ext>
            </a:extLst>
          </p:cNvPr>
          <p:cNvSpPr/>
          <p:nvPr/>
        </p:nvSpPr>
        <p:spPr>
          <a:xfrm>
            <a:off x="481029" y="625683"/>
            <a:ext cx="704088"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FCEF5EF-9EDE-E59C-5782-2F12355954C6}"/>
              </a:ext>
            </a:extLst>
          </p:cNvPr>
          <p:cNvPicPr>
            <a:picLocks noChangeAspect="1"/>
          </p:cNvPicPr>
          <p:nvPr/>
        </p:nvPicPr>
        <p:blipFill>
          <a:blip r:embed="rId3"/>
          <a:stretch>
            <a:fillRect/>
          </a:stretch>
        </p:blipFill>
        <p:spPr>
          <a:xfrm>
            <a:off x="248866" y="311703"/>
            <a:ext cx="1667973" cy="880122"/>
          </a:xfrm>
          <a:prstGeom prst="rect">
            <a:avLst/>
          </a:prstGeom>
        </p:spPr>
      </p:pic>
    </p:spTree>
    <p:extLst>
      <p:ext uri="{BB962C8B-B14F-4D97-AF65-F5344CB8AC3E}">
        <p14:creationId xmlns:p14="http://schemas.microsoft.com/office/powerpoint/2010/main" val="343497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1. How many cycles of blinatumomab are required?</a:t>
            </a:r>
            <a:endParaRPr lang="en-CA"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3"/>
          <a:stretch>
            <a:fillRect/>
          </a:stretch>
        </p:blipFill>
        <p:spPr>
          <a:xfrm>
            <a:off x="10718787" y="69266"/>
            <a:ext cx="1168412" cy="616524"/>
          </a:xfrm>
          <a:prstGeom prst="rect">
            <a:avLst/>
          </a:prstGeom>
        </p:spPr>
      </p:pic>
      <p:grpSp>
        <p:nvGrpSpPr>
          <p:cNvPr id="78" name="Group 77">
            <a:extLst>
              <a:ext uri="{FF2B5EF4-FFF2-40B4-BE49-F238E27FC236}">
                <a16:creationId xmlns:a16="http://schemas.microsoft.com/office/drawing/2014/main" id="{61521599-1AAA-7B53-C99F-92376C0C9BA7}"/>
              </a:ext>
            </a:extLst>
          </p:cNvPr>
          <p:cNvGrpSpPr/>
          <p:nvPr/>
        </p:nvGrpSpPr>
        <p:grpSpPr>
          <a:xfrm>
            <a:off x="3751323" y="3775878"/>
            <a:ext cx="1706483" cy="1424319"/>
            <a:chOff x="3733800" y="2779600"/>
            <a:chExt cx="2331980" cy="2085456"/>
          </a:xfrm>
          <a:solidFill>
            <a:schemeClr val="bg1"/>
          </a:solidFill>
        </p:grpSpPr>
        <p:pic>
          <p:nvPicPr>
            <p:cNvPr id="79" name="Picture 78" descr="A graph of a disease-free survival&#10;&#10;Description automatically generated">
              <a:extLst>
                <a:ext uri="{FF2B5EF4-FFF2-40B4-BE49-F238E27FC236}">
                  <a16:creationId xmlns:a16="http://schemas.microsoft.com/office/drawing/2014/main" id="{A1CB70B8-03D9-9907-2EDC-2C8A77835683}"/>
                </a:ext>
              </a:extLst>
            </p:cNvPr>
            <p:cNvPicPr>
              <a:picLocks noChangeAspect="1"/>
            </p:cNvPicPr>
            <p:nvPr/>
          </p:nvPicPr>
          <p:blipFill>
            <a:blip r:embed="rId4"/>
            <a:srcRect b="10572"/>
            <a:stretch/>
          </p:blipFill>
          <p:spPr>
            <a:xfrm>
              <a:off x="3733800" y="2779600"/>
              <a:ext cx="2331980" cy="2085456"/>
            </a:xfrm>
            <a:prstGeom prst="rect">
              <a:avLst/>
            </a:prstGeom>
            <a:grpFill/>
          </p:spPr>
        </p:pic>
        <p:sp>
          <p:nvSpPr>
            <p:cNvPr id="80" name="Rectangle 79">
              <a:extLst>
                <a:ext uri="{FF2B5EF4-FFF2-40B4-BE49-F238E27FC236}">
                  <a16:creationId xmlns:a16="http://schemas.microsoft.com/office/drawing/2014/main" id="{F84998E5-E118-1B75-B93D-C61F3E1465FC}"/>
                </a:ext>
              </a:extLst>
            </p:cNvPr>
            <p:cNvSpPr/>
            <p:nvPr/>
          </p:nvSpPr>
          <p:spPr>
            <a:xfrm>
              <a:off x="4310622" y="4384360"/>
              <a:ext cx="1462992" cy="24586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6D6D6"/>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A354AD40-1E33-9D60-E6D1-76794AAF38FB}"/>
                </a:ext>
              </a:extLst>
            </p:cNvPr>
            <p:cNvSpPr txBox="1"/>
            <p:nvPr/>
          </p:nvSpPr>
          <p:spPr>
            <a:xfrm>
              <a:off x="4926006" y="4157781"/>
              <a:ext cx="936890" cy="315448"/>
            </a:xfrm>
            <a:prstGeom prst="rect">
              <a:avLst/>
            </a:prstGeom>
            <a:grpFill/>
            <a:ln>
              <a:noFill/>
            </a:ln>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P&lt;0.0001</a:t>
              </a:r>
            </a:p>
          </p:txBody>
        </p:sp>
      </p:grpSp>
      <p:grpSp>
        <p:nvGrpSpPr>
          <p:cNvPr id="82" name="Group 81">
            <a:extLst>
              <a:ext uri="{FF2B5EF4-FFF2-40B4-BE49-F238E27FC236}">
                <a16:creationId xmlns:a16="http://schemas.microsoft.com/office/drawing/2014/main" id="{B154727F-75E0-1F4E-301E-9F2591539D1A}"/>
              </a:ext>
            </a:extLst>
          </p:cNvPr>
          <p:cNvGrpSpPr/>
          <p:nvPr/>
        </p:nvGrpSpPr>
        <p:grpSpPr>
          <a:xfrm>
            <a:off x="2262187" y="1417140"/>
            <a:ext cx="7699048" cy="2076620"/>
            <a:chOff x="984250" y="1209300"/>
            <a:chExt cx="9693166" cy="2385407"/>
          </a:xfrm>
        </p:grpSpPr>
        <p:pic>
          <p:nvPicPr>
            <p:cNvPr id="83" name="Picture 82">
              <a:extLst>
                <a:ext uri="{FF2B5EF4-FFF2-40B4-BE49-F238E27FC236}">
                  <a16:creationId xmlns:a16="http://schemas.microsoft.com/office/drawing/2014/main" id="{C571433E-DC0A-4045-6B31-1AE3E1636377}"/>
                </a:ext>
              </a:extLst>
            </p:cNvPr>
            <p:cNvPicPr>
              <a:picLocks noChangeAspect="1"/>
            </p:cNvPicPr>
            <p:nvPr/>
          </p:nvPicPr>
          <p:blipFill>
            <a:blip r:embed="rId5"/>
            <a:stretch>
              <a:fillRect/>
            </a:stretch>
          </p:blipFill>
          <p:spPr>
            <a:xfrm>
              <a:off x="5580241" y="1853171"/>
              <a:ext cx="1054100" cy="1651000"/>
            </a:xfrm>
            <a:prstGeom prst="rect">
              <a:avLst/>
            </a:prstGeom>
          </p:spPr>
        </p:pic>
        <p:pic>
          <p:nvPicPr>
            <p:cNvPr id="84" name="Picture 83">
              <a:extLst>
                <a:ext uri="{FF2B5EF4-FFF2-40B4-BE49-F238E27FC236}">
                  <a16:creationId xmlns:a16="http://schemas.microsoft.com/office/drawing/2014/main" id="{BDDBD095-5BB8-E237-51F4-8B2AF5DAFF17}"/>
                </a:ext>
              </a:extLst>
            </p:cNvPr>
            <p:cNvPicPr>
              <a:picLocks noChangeAspect="1"/>
            </p:cNvPicPr>
            <p:nvPr/>
          </p:nvPicPr>
          <p:blipFill>
            <a:blip r:embed="rId6"/>
            <a:stretch>
              <a:fillRect/>
            </a:stretch>
          </p:blipFill>
          <p:spPr>
            <a:xfrm>
              <a:off x="984250" y="1209300"/>
              <a:ext cx="4584700" cy="2374900"/>
            </a:xfrm>
            <a:prstGeom prst="rect">
              <a:avLst/>
            </a:prstGeom>
          </p:spPr>
        </p:pic>
        <p:pic>
          <p:nvPicPr>
            <p:cNvPr id="85" name="Picture 84">
              <a:extLst>
                <a:ext uri="{FF2B5EF4-FFF2-40B4-BE49-F238E27FC236}">
                  <a16:creationId xmlns:a16="http://schemas.microsoft.com/office/drawing/2014/main" id="{E59F0C38-6AF3-64BE-A603-372BD73AD949}"/>
                </a:ext>
              </a:extLst>
            </p:cNvPr>
            <p:cNvPicPr>
              <a:picLocks noChangeAspect="1"/>
            </p:cNvPicPr>
            <p:nvPr/>
          </p:nvPicPr>
          <p:blipFill>
            <a:blip r:embed="rId7"/>
            <a:stretch>
              <a:fillRect/>
            </a:stretch>
          </p:blipFill>
          <p:spPr>
            <a:xfrm>
              <a:off x="6613416" y="1219807"/>
              <a:ext cx="4064000" cy="2374900"/>
            </a:xfrm>
            <a:prstGeom prst="rect">
              <a:avLst/>
            </a:prstGeom>
          </p:spPr>
        </p:pic>
      </p:grpSp>
      <p:sp>
        <p:nvSpPr>
          <p:cNvPr id="86" name="TextBox 85">
            <a:extLst>
              <a:ext uri="{FF2B5EF4-FFF2-40B4-BE49-F238E27FC236}">
                <a16:creationId xmlns:a16="http://schemas.microsoft.com/office/drawing/2014/main" id="{3DD6F661-D34B-3239-0302-80E82B054045}"/>
              </a:ext>
            </a:extLst>
          </p:cNvPr>
          <p:cNvSpPr txBox="1"/>
          <p:nvPr/>
        </p:nvSpPr>
        <p:spPr>
          <a:xfrm>
            <a:off x="2146476" y="1869098"/>
            <a:ext cx="1109760" cy="46166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Infant</a:t>
            </a:r>
          </a:p>
        </p:txBody>
      </p:sp>
      <p:sp>
        <p:nvSpPr>
          <p:cNvPr id="87" name="TextBox 86">
            <a:extLst>
              <a:ext uri="{FF2B5EF4-FFF2-40B4-BE49-F238E27FC236}">
                <a16:creationId xmlns:a16="http://schemas.microsoft.com/office/drawing/2014/main" id="{9181C4E7-E39F-B4F5-1C03-E95BA14AF784}"/>
              </a:ext>
            </a:extLst>
          </p:cNvPr>
          <p:cNvSpPr txBox="1"/>
          <p:nvPr/>
        </p:nvSpPr>
        <p:spPr>
          <a:xfrm>
            <a:off x="3924554" y="1533631"/>
            <a:ext cx="1240345" cy="46166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NCI SR</a:t>
            </a:r>
          </a:p>
        </p:txBody>
      </p:sp>
      <p:sp>
        <p:nvSpPr>
          <p:cNvPr id="88" name="TextBox 87">
            <a:extLst>
              <a:ext uri="{FF2B5EF4-FFF2-40B4-BE49-F238E27FC236}">
                <a16:creationId xmlns:a16="http://schemas.microsoft.com/office/drawing/2014/main" id="{42B15EB1-92AE-0CB1-D960-B3E9B30A0007}"/>
              </a:ext>
            </a:extLst>
          </p:cNvPr>
          <p:cNvSpPr txBox="1"/>
          <p:nvPr/>
        </p:nvSpPr>
        <p:spPr>
          <a:xfrm>
            <a:off x="8897806" y="1131141"/>
            <a:ext cx="1668989" cy="46166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Adult</a:t>
            </a:r>
          </a:p>
        </p:txBody>
      </p:sp>
      <p:grpSp>
        <p:nvGrpSpPr>
          <p:cNvPr id="89" name="Group 88">
            <a:extLst>
              <a:ext uri="{FF2B5EF4-FFF2-40B4-BE49-F238E27FC236}">
                <a16:creationId xmlns:a16="http://schemas.microsoft.com/office/drawing/2014/main" id="{0DDCC398-8BDB-108B-436B-19BF02E44E64}"/>
              </a:ext>
            </a:extLst>
          </p:cNvPr>
          <p:cNvGrpSpPr/>
          <p:nvPr/>
        </p:nvGrpSpPr>
        <p:grpSpPr>
          <a:xfrm>
            <a:off x="1540021" y="3809195"/>
            <a:ext cx="2320781" cy="1663104"/>
            <a:chOff x="1150122" y="3680703"/>
            <a:chExt cx="3094374" cy="2217474"/>
          </a:xfrm>
        </p:grpSpPr>
        <p:pic>
          <p:nvPicPr>
            <p:cNvPr id="90" name="Picture 89" descr="A close-up of a graph&#10;&#10;Description automatically generated">
              <a:extLst>
                <a:ext uri="{FF2B5EF4-FFF2-40B4-BE49-F238E27FC236}">
                  <a16:creationId xmlns:a16="http://schemas.microsoft.com/office/drawing/2014/main" id="{F317E216-968F-1F7D-0040-E8EC4EFF5802}"/>
                </a:ext>
              </a:extLst>
            </p:cNvPr>
            <p:cNvPicPr>
              <a:picLocks noChangeAspect="1"/>
            </p:cNvPicPr>
            <p:nvPr/>
          </p:nvPicPr>
          <p:blipFill>
            <a:blip r:embed="rId8"/>
            <a:srcRect l="19659" t="33864" r="3277" b="39794"/>
            <a:stretch/>
          </p:blipFill>
          <p:spPr>
            <a:xfrm>
              <a:off x="1150122" y="3749798"/>
              <a:ext cx="2333370" cy="1815433"/>
            </a:xfrm>
            <a:prstGeom prst="rect">
              <a:avLst/>
            </a:prstGeom>
          </p:spPr>
        </p:pic>
        <p:sp>
          <p:nvSpPr>
            <p:cNvPr id="91" name="TextBox 90">
              <a:extLst>
                <a:ext uri="{FF2B5EF4-FFF2-40B4-BE49-F238E27FC236}">
                  <a16:creationId xmlns:a16="http://schemas.microsoft.com/office/drawing/2014/main" id="{7BC5C6C6-2679-7E17-8AB4-9C9D68F4B2B9}"/>
                </a:ext>
              </a:extLst>
            </p:cNvPr>
            <p:cNvSpPr txBox="1"/>
            <p:nvPr/>
          </p:nvSpPr>
          <p:spPr>
            <a:xfrm>
              <a:off x="2064364" y="3680703"/>
              <a:ext cx="2180132" cy="369332"/>
            </a:xfrm>
            <a:prstGeom prst="rect">
              <a:avLst/>
            </a:prstGeom>
            <a:solidFill>
              <a:schemeClr val="bg1"/>
            </a:solid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C00000"/>
                  </a:solidFill>
                  <a:effectLst/>
                  <a:uLnTx/>
                  <a:uFillTx/>
                  <a:latin typeface="Calibri" panose="020F0502020204030204" pitchFamily="34" charset="0"/>
                  <a:ea typeface="ＭＳ Ｐゴシック" panose="020B0600070205080204" pitchFamily="34" charset="-128"/>
                  <a:cs typeface="+mn-cs"/>
                </a:rPr>
                <a:t>Blina</a:t>
              </a:r>
              <a:r>
                <a:rPr kumimoji="0" lang="en-US" sz="12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 + Chemo</a:t>
              </a:r>
            </a:p>
          </p:txBody>
        </p:sp>
        <p:sp>
          <p:nvSpPr>
            <p:cNvPr id="92" name="TextBox 91">
              <a:extLst>
                <a:ext uri="{FF2B5EF4-FFF2-40B4-BE49-F238E27FC236}">
                  <a16:creationId xmlns:a16="http://schemas.microsoft.com/office/drawing/2014/main" id="{19FEE0E4-DC01-EC03-1E41-92AD12CA9EA1}"/>
                </a:ext>
              </a:extLst>
            </p:cNvPr>
            <p:cNvSpPr txBox="1"/>
            <p:nvPr/>
          </p:nvSpPr>
          <p:spPr>
            <a:xfrm>
              <a:off x="2395850" y="4192445"/>
              <a:ext cx="1362422" cy="369332"/>
            </a:xfrm>
            <a:prstGeom prst="rect">
              <a:avLst/>
            </a:prstGeom>
            <a:solidFill>
              <a:schemeClr val="bg1"/>
            </a:solid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6579"/>
                  </a:solidFill>
                  <a:effectLst/>
                  <a:uLnTx/>
                  <a:uFillTx/>
                  <a:latin typeface="Calibri" panose="020F0502020204030204" pitchFamily="34" charset="0"/>
                  <a:ea typeface="ＭＳ Ｐゴシック" panose="020B0600070205080204" pitchFamily="34" charset="-128"/>
                  <a:cs typeface="+mn-cs"/>
                </a:rPr>
                <a:t>Chemo only</a:t>
              </a:r>
            </a:p>
          </p:txBody>
        </p:sp>
        <p:sp>
          <p:nvSpPr>
            <p:cNvPr id="93" name="TextBox 92">
              <a:extLst>
                <a:ext uri="{FF2B5EF4-FFF2-40B4-BE49-F238E27FC236}">
                  <a16:creationId xmlns:a16="http://schemas.microsoft.com/office/drawing/2014/main" id="{7A532CBD-BC5F-141B-7658-D7D78BFF9477}"/>
                </a:ext>
              </a:extLst>
            </p:cNvPr>
            <p:cNvSpPr txBox="1"/>
            <p:nvPr/>
          </p:nvSpPr>
          <p:spPr>
            <a:xfrm>
              <a:off x="1480117" y="5590401"/>
              <a:ext cx="2511503" cy="307776"/>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van der </a:t>
              </a:r>
              <a:r>
                <a:rPr kumimoji="0" lang="en-US" sz="900" b="0" i="0" u="none" strike="noStrike" kern="1200" cap="none" spc="0" normalizeH="0" baseline="0" noProof="0" dirty="0" err="1">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Sluis</a:t>
              </a:r>
              <a:r>
                <a:rPr kumimoji="0" lang="en-US" sz="900" b="0" i="0"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 et al. </a:t>
              </a:r>
              <a:r>
                <a:rPr kumimoji="0" lang="en-US" sz="900" b="0" i="1"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NEJM</a:t>
              </a:r>
              <a:r>
                <a:rPr kumimoji="0" lang="en-US" sz="900" b="0" i="0"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 2023</a:t>
              </a:r>
            </a:p>
          </p:txBody>
        </p:sp>
      </p:grpSp>
      <p:sp>
        <p:nvSpPr>
          <p:cNvPr id="94" name="TextBox 93">
            <a:extLst>
              <a:ext uri="{FF2B5EF4-FFF2-40B4-BE49-F238E27FC236}">
                <a16:creationId xmlns:a16="http://schemas.microsoft.com/office/drawing/2014/main" id="{96B2F863-611C-865D-35A7-5BCADFA5954D}"/>
              </a:ext>
            </a:extLst>
          </p:cNvPr>
          <p:cNvSpPr txBox="1"/>
          <p:nvPr/>
        </p:nvSpPr>
        <p:spPr>
          <a:xfrm>
            <a:off x="4791005" y="3569702"/>
            <a:ext cx="1203395" cy="276999"/>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C00000"/>
                </a:solidFill>
                <a:effectLst/>
                <a:uLnTx/>
                <a:uFillTx/>
                <a:latin typeface="Calibri" panose="020F0502020204030204" pitchFamily="34" charset="0"/>
                <a:ea typeface="ＭＳ Ｐゴシック" panose="020B0600070205080204" pitchFamily="34" charset="-128"/>
                <a:cs typeface="+mn-cs"/>
              </a:rPr>
              <a:t>Blina</a:t>
            </a:r>
            <a:r>
              <a:rPr kumimoji="0" lang="en-US" sz="12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 + Chemo</a:t>
            </a:r>
          </a:p>
        </p:txBody>
      </p:sp>
      <p:sp>
        <p:nvSpPr>
          <p:cNvPr id="95" name="TextBox 94">
            <a:extLst>
              <a:ext uri="{FF2B5EF4-FFF2-40B4-BE49-F238E27FC236}">
                <a16:creationId xmlns:a16="http://schemas.microsoft.com/office/drawing/2014/main" id="{97E1B52D-55C5-FEAF-2829-EA0037B44D0A}"/>
              </a:ext>
            </a:extLst>
          </p:cNvPr>
          <p:cNvSpPr txBox="1"/>
          <p:nvPr/>
        </p:nvSpPr>
        <p:spPr>
          <a:xfrm>
            <a:off x="4545647" y="3992891"/>
            <a:ext cx="1214240" cy="276999"/>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6579"/>
                </a:solidFill>
                <a:effectLst/>
                <a:uLnTx/>
                <a:uFillTx/>
                <a:latin typeface="Calibri" panose="020F0502020204030204" pitchFamily="34" charset="0"/>
                <a:ea typeface="ＭＳ Ｐゴシック" panose="020B0600070205080204" pitchFamily="34" charset="-128"/>
                <a:cs typeface="+mn-cs"/>
              </a:rPr>
              <a:t>Chemo only</a:t>
            </a:r>
          </a:p>
        </p:txBody>
      </p:sp>
      <p:sp>
        <p:nvSpPr>
          <p:cNvPr id="96" name="TextBox 95">
            <a:extLst>
              <a:ext uri="{FF2B5EF4-FFF2-40B4-BE49-F238E27FC236}">
                <a16:creationId xmlns:a16="http://schemas.microsoft.com/office/drawing/2014/main" id="{10CA30DF-55E2-E5EB-2407-D1752F270A44}"/>
              </a:ext>
            </a:extLst>
          </p:cNvPr>
          <p:cNvSpPr txBox="1"/>
          <p:nvPr/>
        </p:nvSpPr>
        <p:spPr>
          <a:xfrm>
            <a:off x="3695593" y="5236816"/>
            <a:ext cx="1707763" cy="230832"/>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         AALL1731 data</a:t>
            </a:r>
          </a:p>
        </p:txBody>
      </p:sp>
      <p:grpSp>
        <p:nvGrpSpPr>
          <p:cNvPr id="97" name="Group 96">
            <a:extLst>
              <a:ext uri="{FF2B5EF4-FFF2-40B4-BE49-F238E27FC236}">
                <a16:creationId xmlns:a16="http://schemas.microsoft.com/office/drawing/2014/main" id="{F9B9A567-CB61-493E-C7F9-73ED49F56FF8}"/>
              </a:ext>
            </a:extLst>
          </p:cNvPr>
          <p:cNvGrpSpPr/>
          <p:nvPr/>
        </p:nvGrpSpPr>
        <p:grpSpPr>
          <a:xfrm>
            <a:off x="8311097" y="3775877"/>
            <a:ext cx="2966507" cy="1696421"/>
            <a:chOff x="8092258" y="3567020"/>
            <a:chExt cx="3955342" cy="2261895"/>
          </a:xfrm>
        </p:grpSpPr>
        <p:pic>
          <p:nvPicPr>
            <p:cNvPr id="98" name="Picture 97" descr="A graph of a number of patients with death&#10;&#10;Description automatically generated with medium confidence">
              <a:extLst>
                <a:ext uri="{FF2B5EF4-FFF2-40B4-BE49-F238E27FC236}">
                  <a16:creationId xmlns:a16="http://schemas.microsoft.com/office/drawing/2014/main" id="{DBA92CB0-1002-14CC-A67C-8571C842E414}"/>
                </a:ext>
              </a:extLst>
            </p:cNvPr>
            <p:cNvPicPr>
              <a:picLocks noChangeAspect="1"/>
            </p:cNvPicPr>
            <p:nvPr/>
          </p:nvPicPr>
          <p:blipFill>
            <a:blip r:embed="rId9"/>
            <a:srcRect r="17869"/>
            <a:stretch/>
          </p:blipFill>
          <p:spPr>
            <a:xfrm>
              <a:off x="8092258" y="3749799"/>
              <a:ext cx="2658248" cy="1627155"/>
            </a:xfrm>
            <a:prstGeom prst="rect">
              <a:avLst/>
            </a:prstGeom>
          </p:spPr>
        </p:pic>
        <p:sp>
          <p:nvSpPr>
            <p:cNvPr id="99" name="TextBox 98">
              <a:extLst>
                <a:ext uri="{FF2B5EF4-FFF2-40B4-BE49-F238E27FC236}">
                  <a16:creationId xmlns:a16="http://schemas.microsoft.com/office/drawing/2014/main" id="{94747338-8977-5511-74FB-82DE25DFA32B}"/>
                </a:ext>
              </a:extLst>
            </p:cNvPr>
            <p:cNvSpPr txBox="1"/>
            <p:nvPr/>
          </p:nvSpPr>
          <p:spPr>
            <a:xfrm>
              <a:off x="10117349" y="3567020"/>
              <a:ext cx="1930251" cy="36933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C00000"/>
                  </a:solidFill>
                  <a:effectLst/>
                  <a:uLnTx/>
                  <a:uFillTx/>
                  <a:latin typeface="Calibri" panose="020F0502020204030204" pitchFamily="34" charset="0"/>
                  <a:ea typeface="ＭＳ Ｐゴシック" panose="020B0600070205080204" pitchFamily="34" charset="-128"/>
                  <a:cs typeface="+mn-cs"/>
                </a:rPr>
                <a:t>Blina</a:t>
              </a:r>
              <a:r>
                <a:rPr kumimoji="0" lang="en-US" sz="12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 + Chemo</a:t>
              </a:r>
            </a:p>
          </p:txBody>
        </p:sp>
        <p:sp>
          <p:nvSpPr>
            <p:cNvPr id="100" name="TextBox 99">
              <a:extLst>
                <a:ext uri="{FF2B5EF4-FFF2-40B4-BE49-F238E27FC236}">
                  <a16:creationId xmlns:a16="http://schemas.microsoft.com/office/drawing/2014/main" id="{1BC17238-0DF8-0903-246E-41E18B557F4A}"/>
                </a:ext>
              </a:extLst>
            </p:cNvPr>
            <p:cNvSpPr txBox="1"/>
            <p:nvPr/>
          </p:nvSpPr>
          <p:spPr>
            <a:xfrm>
              <a:off x="8694011" y="5521139"/>
              <a:ext cx="3276601" cy="307776"/>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Litzow et al. </a:t>
              </a:r>
              <a:r>
                <a:rPr kumimoji="0" lang="en-US" sz="900" b="0" i="1"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NEJM</a:t>
              </a:r>
              <a:r>
                <a:rPr kumimoji="0" lang="en-US" sz="900" b="0" i="0" u="none" strike="noStrike" kern="1200" cap="none" spc="0" normalizeH="0" baseline="0" noProof="0" dirty="0">
                  <a:ln>
                    <a:noFill/>
                  </a:ln>
                  <a:solidFill>
                    <a:srgbClr val="D6D6D6">
                      <a:lumMod val="75000"/>
                    </a:srgbClr>
                  </a:solidFill>
                  <a:effectLst/>
                  <a:uLnTx/>
                  <a:uFillTx/>
                  <a:latin typeface="Calibri" panose="020F0502020204030204" pitchFamily="34" charset="0"/>
                  <a:ea typeface="ＭＳ Ｐゴシック" panose="020B0600070205080204" pitchFamily="34" charset="-128"/>
                  <a:cs typeface="+mn-cs"/>
                </a:rPr>
                <a:t> 2024</a:t>
              </a:r>
            </a:p>
          </p:txBody>
        </p:sp>
        <p:sp>
          <p:nvSpPr>
            <p:cNvPr id="101" name="TextBox 100">
              <a:extLst>
                <a:ext uri="{FF2B5EF4-FFF2-40B4-BE49-F238E27FC236}">
                  <a16:creationId xmlns:a16="http://schemas.microsoft.com/office/drawing/2014/main" id="{931CA53C-0C30-5935-44FE-8EB174D0050F}"/>
                </a:ext>
              </a:extLst>
            </p:cNvPr>
            <p:cNvSpPr txBox="1"/>
            <p:nvPr/>
          </p:nvSpPr>
          <p:spPr>
            <a:xfrm>
              <a:off x="10018530" y="4623152"/>
              <a:ext cx="1380521" cy="369332"/>
            </a:xfrm>
            <a:prstGeom prst="rect">
              <a:avLst/>
            </a:prstGeom>
            <a:solidFill>
              <a:schemeClr val="bg1"/>
            </a:solid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6579"/>
                  </a:solidFill>
                  <a:effectLst/>
                  <a:uLnTx/>
                  <a:uFillTx/>
                  <a:latin typeface="Calibri" panose="020F0502020204030204" pitchFamily="34" charset="0"/>
                  <a:ea typeface="ＭＳ Ｐゴシック" panose="020B0600070205080204" pitchFamily="34" charset="-128"/>
                  <a:cs typeface="+mn-cs"/>
                </a:rPr>
                <a:t>Chemo only</a:t>
              </a:r>
            </a:p>
          </p:txBody>
        </p:sp>
      </p:grpSp>
      <p:sp>
        <p:nvSpPr>
          <p:cNvPr id="102" name="TextBox 101">
            <a:extLst>
              <a:ext uri="{FF2B5EF4-FFF2-40B4-BE49-F238E27FC236}">
                <a16:creationId xmlns:a16="http://schemas.microsoft.com/office/drawing/2014/main" id="{C050ED23-2DF3-7B19-82EA-74C7D46B81DD}"/>
              </a:ext>
            </a:extLst>
          </p:cNvPr>
          <p:cNvSpPr txBox="1"/>
          <p:nvPr/>
        </p:nvSpPr>
        <p:spPr>
          <a:xfrm>
            <a:off x="6180691" y="1328437"/>
            <a:ext cx="1453307" cy="46166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NCI HR</a:t>
            </a:r>
          </a:p>
        </p:txBody>
      </p:sp>
      <p:sp>
        <p:nvSpPr>
          <p:cNvPr id="103" name="Rectangle 102">
            <a:extLst>
              <a:ext uri="{FF2B5EF4-FFF2-40B4-BE49-F238E27FC236}">
                <a16:creationId xmlns:a16="http://schemas.microsoft.com/office/drawing/2014/main" id="{898772A9-2D44-795E-A9F8-8C069FC39AE6}"/>
              </a:ext>
            </a:extLst>
          </p:cNvPr>
          <p:cNvSpPr/>
          <p:nvPr/>
        </p:nvSpPr>
        <p:spPr>
          <a:xfrm>
            <a:off x="2180564" y="3905021"/>
            <a:ext cx="78384" cy="118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sp>
        <p:nvSpPr>
          <p:cNvPr id="104" name="TextBox 103">
            <a:extLst>
              <a:ext uri="{FF2B5EF4-FFF2-40B4-BE49-F238E27FC236}">
                <a16:creationId xmlns:a16="http://schemas.microsoft.com/office/drawing/2014/main" id="{D671345B-255C-1E56-1035-B4F80012D8F3}"/>
              </a:ext>
            </a:extLst>
          </p:cNvPr>
          <p:cNvSpPr txBox="1"/>
          <p:nvPr/>
        </p:nvSpPr>
        <p:spPr>
          <a:xfrm>
            <a:off x="6687624" y="4244758"/>
            <a:ext cx="417064" cy="523220"/>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a:t>
            </a:r>
          </a:p>
        </p:txBody>
      </p:sp>
      <p:sp>
        <p:nvSpPr>
          <p:cNvPr id="105" name="Oval 104">
            <a:extLst>
              <a:ext uri="{FF2B5EF4-FFF2-40B4-BE49-F238E27FC236}">
                <a16:creationId xmlns:a16="http://schemas.microsoft.com/office/drawing/2014/main" id="{3D35E6FE-3093-8445-E75E-281832A88134}"/>
              </a:ext>
            </a:extLst>
          </p:cNvPr>
          <p:cNvSpPr/>
          <p:nvPr/>
        </p:nvSpPr>
        <p:spPr>
          <a:xfrm rot="629427">
            <a:off x="2107313" y="4206578"/>
            <a:ext cx="442912" cy="2560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15393A56-88EB-523A-9FE6-2407114CF46E}"/>
              </a:ext>
            </a:extLst>
          </p:cNvPr>
          <p:cNvSpPr/>
          <p:nvPr/>
        </p:nvSpPr>
        <p:spPr>
          <a:xfrm>
            <a:off x="8631175" y="4697320"/>
            <a:ext cx="1198739" cy="194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B608B2B-D0B8-46FB-D769-C654E62EA0A8}"/>
              </a:ext>
            </a:extLst>
          </p:cNvPr>
          <p:cNvSpPr/>
          <p:nvPr/>
        </p:nvSpPr>
        <p:spPr>
          <a:xfrm>
            <a:off x="10186811" y="4353189"/>
            <a:ext cx="173365" cy="205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6D6D6"/>
              </a:solidFill>
              <a:effectLst/>
              <a:uLnTx/>
              <a:uFillTx/>
              <a:latin typeface="Calibri"/>
              <a:ea typeface="+mn-ea"/>
              <a:cs typeface="+mn-cs"/>
            </a:endParaRPr>
          </a:p>
        </p:txBody>
      </p:sp>
      <p:pic>
        <p:nvPicPr>
          <p:cNvPr id="108" name="Picture 107" descr="A diagram of a test&#10;&#10;Description automatically generated with medium confidence">
            <a:extLst>
              <a:ext uri="{FF2B5EF4-FFF2-40B4-BE49-F238E27FC236}">
                <a16:creationId xmlns:a16="http://schemas.microsoft.com/office/drawing/2014/main" id="{CE8D2F3B-C4AC-F8B3-45BB-A731645786E0}"/>
              </a:ext>
            </a:extLst>
          </p:cNvPr>
          <p:cNvPicPr>
            <a:picLocks noChangeAspect="1"/>
          </p:cNvPicPr>
          <p:nvPr/>
        </p:nvPicPr>
        <p:blipFill>
          <a:blip r:embed="rId10"/>
          <a:srcRect l="16871" t="51821" r="68851" b="33284"/>
          <a:stretch/>
        </p:blipFill>
        <p:spPr>
          <a:xfrm>
            <a:off x="6382208" y="4080678"/>
            <a:ext cx="1109760" cy="810399"/>
          </a:xfrm>
          <a:prstGeom prst="rect">
            <a:avLst/>
          </a:prstGeom>
        </p:spPr>
      </p:pic>
      <p:cxnSp>
        <p:nvCxnSpPr>
          <p:cNvPr id="109" name="Straight Connector 108">
            <a:extLst>
              <a:ext uri="{FF2B5EF4-FFF2-40B4-BE49-F238E27FC236}">
                <a16:creationId xmlns:a16="http://schemas.microsoft.com/office/drawing/2014/main" id="{9121DC19-4057-444E-907A-789CEC7E8E65}"/>
              </a:ext>
            </a:extLst>
          </p:cNvPr>
          <p:cNvCxnSpPr>
            <a:cxnSpLocks/>
          </p:cNvCxnSpPr>
          <p:nvPr/>
        </p:nvCxnSpPr>
        <p:spPr>
          <a:xfrm>
            <a:off x="5588000" y="4488037"/>
            <a:ext cx="722885" cy="0"/>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10" name="Straight Connector 109">
            <a:extLst>
              <a:ext uri="{FF2B5EF4-FFF2-40B4-BE49-F238E27FC236}">
                <a16:creationId xmlns:a16="http://schemas.microsoft.com/office/drawing/2014/main" id="{D73B35A9-0110-E32C-4830-45D065ED10CC}"/>
              </a:ext>
            </a:extLst>
          </p:cNvPr>
          <p:cNvCxnSpPr>
            <a:cxnSpLocks/>
          </p:cNvCxnSpPr>
          <p:nvPr/>
        </p:nvCxnSpPr>
        <p:spPr>
          <a:xfrm>
            <a:off x="7416800" y="4500776"/>
            <a:ext cx="722885" cy="0"/>
          </a:xfrm>
          <a:prstGeom prst="line">
            <a:avLst/>
          </a:prstGeom>
          <a:ln>
            <a:headEnd type="triangle"/>
            <a:tailEnd type="none"/>
          </a:ln>
        </p:spPr>
        <p:style>
          <a:lnRef idx="2">
            <a:schemeClr val="dk1"/>
          </a:lnRef>
          <a:fillRef idx="0">
            <a:schemeClr val="dk1"/>
          </a:fillRef>
          <a:effectRef idx="1">
            <a:schemeClr val="dk1"/>
          </a:effectRef>
          <a:fontRef idx="minor">
            <a:schemeClr val="tx1"/>
          </a:fontRef>
        </p:style>
      </p:cxnSp>
      <p:sp>
        <p:nvSpPr>
          <p:cNvPr id="111" name="TextBox 110">
            <a:extLst>
              <a:ext uri="{FF2B5EF4-FFF2-40B4-BE49-F238E27FC236}">
                <a16:creationId xmlns:a16="http://schemas.microsoft.com/office/drawing/2014/main" id="{9B6DF239-3A64-05F2-BDB1-FBB8FC2EC1AC}"/>
              </a:ext>
            </a:extLst>
          </p:cNvPr>
          <p:cNvSpPr txBox="1"/>
          <p:nvPr/>
        </p:nvSpPr>
        <p:spPr>
          <a:xfrm>
            <a:off x="2382876" y="5673568"/>
            <a:ext cx="408698" cy="646331"/>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1</a:t>
            </a:r>
          </a:p>
        </p:txBody>
      </p:sp>
      <p:sp>
        <p:nvSpPr>
          <p:cNvPr id="112" name="TextBox 111">
            <a:extLst>
              <a:ext uri="{FF2B5EF4-FFF2-40B4-BE49-F238E27FC236}">
                <a16:creationId xmlns:a16="http://schemas.microsoft.com/office/drawing/2014/main" id="{A143D651-6B2E-F830-E48E-DF6E241B2D6B}"/>
              </a:ext>
            </a:extLst>
          </p:cNvPr>
          <p:cNvSpPr txBox="1"/>
          <p:nvPr/>
        </p:nvSpPr>
        <p:spPr>
          <a:xfrm>
            <a:off x="4482827" y="5671590"/>
            <a:ext cx="408698" cy="646331"/>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lang="en-US" sz="3600" dirty="0">
                <a:solidFill>
                  <a:srgbClr val="002060"/>
                </a:solidFill>
                <a:latin typeface="Calibri" panose="020F0502020204030204" pitchFamily="34" charset="0"/>
                <a:ea typeface="ＭＳ Ｐゴシック" panose="020B0600070205080204" pitchFamily="34" charset="-128"/>
              </a:rPr>
              <a:t>2</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endParaRPr>
          </a:p>
        </p:txBody>
      </p:sp>
      <p:sp>
        <p:nvSpPr>
          <p:cNvPr id="113" name="TextBox 112">
            <a:extLst>
              <a:ext uri="{FF2B5EF4-FFF2-40B4-BE49-F238E27FC236}">
                <a16:creationId xmlns:a16="http://schemas.microsoft.com/office/drawing/2014/main" id="{FA96EFE5-905A-6DD1-3D79-BAD09B5225FF}"/>
              </a:ext>
            </a:extLst>
          </p:cNvPr>
          <p:cNvSpPr txBox="1"/>
          <p:nvPr/>
        </p:nvSpPr>
        <p:spPr>
          <a:xfrm>
            <a:off x="9364277" y="5685456"/>
            <a:ext cx="408698" cy="646331"/>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4</a:t>
            </a:r>
          </a:p>
        </p:txBody>
      </p:sp>
    </p:spTree>
    <p:extLst>
      <p:ext uri="{BB962C8B-B14F-4D97-AF65-F5344CB8AC3E}">
        <p14:creationId xmlns:p14="http://schemas.microsoft.com/office/powerpoint/2010/main" val="10152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94" grpId="0"/>
      <p:bldP spid="95" grpId="0"/>
      <p:bldP spid="96" grpId="0" animBg="1"/>
      <p:bldP spid="102" grpId="0"/>
      <p:bldP spid="103" grpId="0" animBg="1"/>
      <p:bldP spid="104" grpId="0"/>
      <p:bldP spid="105" grpId="0" animBg="1"/>
      <p:bldP spid="106" grpId="0" animBg="1"/>
      <p:bldP spid="107" grpId="0" animBg="1"/>
      <p:bldP spid="111" grpId="0"/>
      <p:bldP spid="112" grpId="0"/>
      <p:bldP spid="1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202046" y="286756"/>
            <a:ext cx="10368225" cy="298184"/>
          </a:xfrm>
        </p:spPr>
        <p:txBody>
          <a:bodyPr/>
          <a:lstStyle/>
          <a:p>
            <a:pPr algn="ctr"/>
            <a:r>
              <a:rPr lang="en-GB" sz="4000" dirty="0">
                <a:latin typeface="Calibri" panose="020F0502020204030204" pitchFamily="34" charset="0"/>
                <a:cs typeface="Calibri" panose="020F0502020204030204" pitchFamily="34" charset="0"/>
              </a:rPr>
              <a:t>2. Are there other kids who do not need </a:t>
            </a:r>
            <a:r>
              <a:rPr lang="en-GB" sz="4000" dirty="0" err="1">
                <a:latin typeface="Calibri" panose="020F0502020204030204" pitchFamily="34" charset="0"/>
                <a:cs typeface="Calibri" panose="020F0502020204030204" pitchFamily="34" charset="0"/>
              </a:rPr>
              <a:t>blina</a:t>
            </a:r>
            <a:r>
              <a:rPr lang="en-GB" sz="4000" dirty="0">
                <a:latin typeface="Calibri" panose="020F0502020204030204" pitchFamily="34" charset="0"/>
                <a:cs typeface="Calibri" panose="020F0502020204030204" pitchFamily="34" charset="0"/>
              </a:rPr>
              <a:t>?</a:t>
            </a:r>
            <a:endParaRPr lang="en-CA" sz="4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3"/>
          <a:stretch>
            <a:fillRect/>
          </a:stretch>
        </p:blipFill>
        <p:spPr>
          <a:xfrm>
            <a:off x="10718787" y="69266"/>
            <a:ext cx="1168412" cy="616524"/>
          </a:xfrm>
          <a:prstGeom prst="rect">
            <a:avLst/>
          </a:prstGeom>
        </p:spPr>
      </p:pic>
      <p:sp>
        <p:nvSpPr>
          <p:cNvPr id="3" name="Rectangle 2">
            <a:extLst>
              <a:ext uri="{FF2B5EF4-FFF2-40B4-BE49-F238E27FC236}">
                <a16:creationId xmlns:a16="http://schemas.microsoft.com/office/drawing/2014/main" id="{E0038B36-0802-9694-12D1-258E1CBF6FFC}"/>
              </a:ext>
            </a:extLst>
          </p:cNvPr>
          <p:cNvSpPr/>
          <p:nvPr/>
        </p:nvSpPr>
        <p:spPr>
          <a:xfrm>
            <a:off x="350562" y="776177"/>
            <a:ext cx="11451578" cy="49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7107A5A-D327-F7CD-1D56-868895B2D0B1}"/>
              </a:ext>
            </a:extLst>
          </p:cNvPr>
          <p:cNvGrpSpPr/>
          <p:nvPr/>
        </p:nvGrpSpPr>
        <p:grpSpPr>
          <a:xfrm>
            <a:off x="946184" y="1005166"/>
            <a:ext cx="10640291" cy="5624944"/>
            <a:chOff x="2819400" y="914401"/>
            <a:chExt cx="7772400" cy="4373563"/>
          </a:xfrm>
        </p:grpSpPr>
        <p:cxnSp>
          <p:nvCxnSpPr>
            <p:cNvPr id="5" name="Straight Arrow Connector 3">
              <a:extLst>
                <a:ext uri="{FF2B5EF4-FFF2-40B4-BE49-F238E27FC236}">
                  <a16:creationId xmlns:a16="http://schemas.microsoft.com/office/drawing/2014/main" id="{4140A3F0-F11C-527C-46A8-8E04858F2941}"/>
                </a:ext>
              </a:extLst>
            </p:cNvPr>
            <p:cNvCxnSpPr>
              <a:cxnSpLocks noChangeShapeType="1"/>
            </p:cNvCxnSpPr>
            <p:nvPr/>
          </p:nvCxnSpPr>
          <p:spPr bwMode="auto">
            <a:xfrm>
              <a:off x="3370263" y="4800600"/>
              <a:ext cx="0" cy="2476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 name="Straight Arrow Connector 4">
              <a:extLst>
                <a:ext uri="{FF2B5EF4-FFF2-40B4-BE49-F238E27FC236}">
                  <a16:creationId xmlns:a16="http://schemas.microsoft.com/office/drawing/2014/main" id="{CDBB6570-31B7-DF58-9151-C78196C0040D}"/>
                </a:ext>
              </a:extLst>
            </p:cNvPr>
            <p:cNvCxnSpPr>
              <a:cxnSpLocks noChangeShapeType="1"/>
            </p:cNvCxnSpPr>
            <p:nvPr/>
          </p:nvCxnSpPr>
          <p:spPr bwMode="auto">
            <a:xfrm>
              <a:off x="4398963" y="4818063"/>
              <a:ext cx="0" cy="2476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25514857-DBEC-905F-A13A-EAFF9D13F08B}"/>
                </a:ext>
              </a:extLst>
            </p:cNvPr>
            <p:cNvCxnSpPr>
              <a:cxnSpLocks noChangeShapeType="1"/>
            </p:cNvCxnSpPr>
            <p:nvPr/>
          </p:nvCxnSpPr>
          <p:spPr bwMode="auto">
            <a:xfrm>
              <a:off x="4892675" y="1085851"/>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9" name="Straight Arrow Connector 7">
              <a:extLst>
                <a:ext uri="{FF2B5EF4-FFF2-40B4-BE49-F238E27FC236}">
                  <a16:creationId xmlns:a16="http://schemas.microsoft.com/office/drawing/2014/main" id="{5B6C8B9D-2BAC-7421-AA61-916439CB483D}"/>
                </a:ext>
              </a:extLst>
            </p:cNvPr>
            <p:cNvCxnSpPr>
              <a:cxnSpLocks noChangeShapeType="1"/>
            </p:cNvCxnSpPr>
            <p:nvPr/>
          </p:nvCxnSpPr>
          <p:spPr bwMode="auto">
            <a:xfrm>
              <a:off x="7646988" y="1993901"/>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0" name="Straight Arrow Connector 8">
              <a:extLst>
                <a:ext uri="{FF2B5EF4-FFF2-40B4-BE49-F238E27FC236}">
                  <a16:creationId xmlns:a16="http://schemas.microsoft.com/office/drawing/2014/main" id="{7782C984-6A02-B37B-468F-085FA3C23790}"/>
                </a:ext>
              </a:extLst>
            </p:cNvPr>
            <p:cNvCxnSpPr>
              <a:cxnSpLocks noChangeShapeType="1"/>
            </p:cNvCxnSpPr>
            <p:nvPr/>
          </p:nvCxnSpPr>
          <p:spPr bwMode="auto">
            <a:xfrm>
              <a:off x="7635875" y="1711326"/>
              <a:ext cx="0" cy="125413"/>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1" name="Straight Arrow Connector 9">
              <a:extLst>
                <a:ext uri="{FF2B5EF4-FFF2-40B4-BE49-F238E27FC236}">
                  <a16:creationId xmlns:a16="http://schemas.microsoft.com/office/drawing/2014/main" id="{6E653820-4379-16E3-B69B-E86EBC925746}"/>
                </a:ext>
              </a:extLst>
            </p:cNvPr>
            <p:cNvCxnSpPr>
              <a:cxnSpLocks noChangeShapeType="1"/>
            </p:cNvCxnSpPr>
            <p:nvPr/>
          </p:nvCxnSpPr>
          <p:spPr bwMode="auto">
            <a:xfrm>
              <a:off x="7962900" y="1430339"/>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2" name="Straight Arrow Connector 12">
              <a:extLst>
                <a:ext uri="{FF2B5EF4-FFF2-40B4-BE49-F238E27FC236}">
                  <a16:creationId xmlns:a16="http://schemas.microsoft.com/office/drawing/2014/main" id="{0FC5ABDA-C5AB-F45A-1AC4-FAB70C34CAFF}"/>
                </a:ext>
              </a:extLst>
            </p:cNvPr>
            <p:cNvCxnSpPr>
              <a:cxnSpLocks noChangeShapeType="1"/>
            </p:cNvCxnSpPr>
            <p:nvPr/>
          </p:nvCxnSpPr>
          <p:spPr bwMode="auto">
            <a:xfrm>
              <a:off x="7137400" y="4721225"/>
              <a:ext cx="0" cy="33020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3" name="Straight Arrow Connector 13">
              <a:extLst>
                <a:ext uri="{FF2B5EF4-FFF2-40B4-BE49-F238E27FC236}">
                  <a16:creationId xmlns:a16="http://schemas.microsoft.com/office/drawing/2014/main" id="{5FD66973-AE36-6767-C6E0-3B7324E472BB}"/>
                </a:ext>
              </a:extLst>
            </p:cNvPr>
            <p:cNvCxnSpPr>
              <a:cxnSpLocks noChangeShapeType="1"/>
            </p:cNvCxnSpPr>
            <p:nvPr/>
          </p:nvCxnSpPr>
          <p:spPr bwMode="auto">
            <a:xfrm>
              <a:off x="7962900" y="1085851"/>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4" name="Straight Arrow Connector 16">
              <a:extLst>
                <a:ext uri="{FF2B5EF4-FFF2-40B4-BE49-F238E27FC236}">
                  <a16:creationId xmlns:a16="http://schemas.microsoft.com/office/drawing/2014/main" id="{BB58A61A-DD14-A8EA-822B-D40F4360DD2C}"/>
                </a:ext>
              </a:extLst>
            </p:cNvPr>
            <p:cNvCxnSpPr>
              <a:cxnSpLocks noChangeShapeType="1"/>
            </p:cNvCxnSpPr>
            <p:nvPr/>
          </p:nvCxnSpPr>
          <p:spPr bwMode="auto">
            <a:xfrm>
              <a:off x="3394075" y="1081089"/>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5" name="Straight Arrow Connector 17">
              <a:extLst>
                <a:ext uri="{FF2B5EF4-FFF2-40B4-BE49-F238E27FC236}">
                  <a16:creationId xmlns:a16="http://schemas.microsoft.com/office/drawing/2014/main" id="{A4A6B945-CC4C-83E9-C941-6C29E431616A}"/>
                </a:ext>
              </a:extLst>
            </p:cNvPr>
            <p:cNvCxnSpPr>
              <a:cxnSpLocks noChangeShapeType="1"/>
            </p:cNvCxnSpPr>
            <p:nvPr/>
          </p:nvCxnSpPr>
          <p:spPr bwMode="auto">
            <a:xfrm>
              <a:off x="5472113" y="2205038"/>
              <a:ext cx="0" cy="207962"/>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6" name="Straight Connector 18">
              <a:extLst>
                <a:ext uri="{FF2B5EF4-FFF2-40B4-BE49-F238E27FC236}">
                  <a16:creationId xmlns:a16="http://schemas.microsoft.com/office/drawing/2014/main" id="{E299F367-BE34-498E-CCC8-188A265B114D}"/>
                </a:ext>
              </a:extLst>
            </p:cNvPr>
            <p:cNvCxnSpPr>
              <a:cxnSpLocks noChangeShapeType="1"/>
            </p:cNvCxnSpPr>
            <p:nvPr/>
          </p:nvCxnSpPr>
          <p:spPr bwMode="auto">
            <a:xfrm>
              <a:off x="4421189" y="2430463"/>
              <a:ext cx="1603375"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cxnSp>
        <p:cxnSp>
          <p:nvCxnSpPr>
            <p:cNvPr id="17" name="Straight Arrow Connector 19">
              <a:extLst>
                <a:ext uri="{FF2B5EF4-FFF2-40B4-BE49-F238E27FC236}">
                  <a16:creationId xmlns:a16="http://schemas.microsoft.com/office/drawing/2014/main" id="{9BAA7956-BBA5-2B88-C0B1-14F335CB4047}"/>
                </a:ext>
              </a:extLst>
            </p:cNvPr>
            <p:cNvCxnSpPr>
              <a:cxnSpLocks noChangeShapeType="1"/>
            </p:cNvCxnSpPr>
            <p:nvPr/>
          </p:nvCxnSpPr>
          <p:spPr bwMode="auto">
            <a:xfrm>
              <a:off x="4427538" y="2435225"/>
              <a:ext cx="0" cy="825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8" name="Straight Arrow Connector 20">
              <a:extLst>
                <a:ext uri="{FF2B5EF4-FFF2-40B4-BE49-F238E27FC236}">
                  <a16:creationId xmlns:a16="http://schemas.microsoft.com/office/drawing/2014/main" id="{B123F075-C828-F787-CF76-9D84D8554B83}"/>
                </a:ext>
              </a:extLst>
            </p:cNvPr>
            <p:cNvCxnSpPr>
              <a:cxnSpLocks noChangeShapeType="1"/>
            </p:cNvCxnSpPr>
            <p:nvPr/>
          </p:nvCxnSpPr>
          <p:spPr bwMode="auto">
            <a:xfrm>
              <a:off x="6022975" y="2430463"/>
              <a:ext cx="0" cy="825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19" name="Straight Arrow Connector 21">
              <a:extLst>
                <a:ext uri="{FF2B5EF4-FFF2-40B4-BE49-F238E27FC236}">
                  <a16:creationId xmlns:a16="http://schemas.microsoft.com/office/drawing/2014/main" id="{73EB3F55-0A40-75FC-199A-94D6D2F08FDA}"/>
                </a:ext>
              </a:extLst>
            </p:cNvPr>
            <p:cNvCxnSpPr>
              <a:cxnSpLocks noChangeShapeType="1"/>
            </p:cNvCxnSpPr>
            <p:nvPr/>
          </p:nvCxnSpPr>
          <p:spPr bwMode="auto">
            <a:xfrm>
              <a:off x="4398963" y="4117975"/>
              <a:ext cx="0" cy="4127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0" name="Straight Arrow Connector 22">
              <a:extLst>
                <a:ext uri="{FF2B5EF4-FFF2-40B4-BE49-F238E27FC236}">
                  <a16:creationId xmlns:a16="http://schemas.microsoft.com/office/drawing/2014/main" id="{46564E54-E595-9C34-497B-1E3C189D610F}"/>
                </a:ext>
              </a:extLst>
            </p:cNvPr>
            <p:cNvCxnSpPr>
              <a:cxnSpLocks noChangeShapeType="1"/>
            </p:cNvCxnSpPr>
            <p:nvPr/>
          </p:nvCxnSpPr>
          <p:spPr bwMode="auto">
            <a:xfrm>
              <a:off x="3381375" y="3957638"/>
              <a:ext cx="0" cy="5778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0ABEB8CB-30A6-39F9-1667-BEE80F164A07}"/>
                </a:ext>
              </a:extLst>
            </p:cNvPr>
            <p:cNvCxnSpPr>
              <a:cxnSpLocks noChangeShapeType="1"/>
            </p:cNvCxnSpPr>
            <p:nvPr/>
          </p:nvCxnSpPr>
          <p:spPr bwMode="auto">
            <a:xfrm>
              <a:off x="6040438" y="3802064"/>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2" name="Straight Arrow Connector 24">
              <a:extLst>
                <a:ext uri="{FF2B5EF4-FFF2-40B4-BE49-F238E27FC236}">
                  <a16:creationId xmlns:a16="http://schemas.microsoft.com/office/drawing/2014/main" id="{87D47A60-3823-6122-CFC3-0705E4EE24A5}"/>
                </a:ext>
              </a:extLst>
            </p:cNvPr>
            <p:cNvCxnSpPr>
              <a:cxnSpLocks noChangeShapeType="1"/>
            </p:cNvCxnSpPr>
            <p:nvPr/>
          </p:nvCxnSpPr>
          <p:spPr bwMode="auto">
            <a:xfrm>
              <a:off x="3387725" y="3284538"/>
              <a:ext cx="0" cy="620712"/>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3" name="Straight Arrow Connector 25">
              <a:extLst>
                <a:ext uri="{FF2B5EF4-FFF2-40B4-BE49-F238E27FC236}">
                  <a16:creationId xmlns:a16="http://schemas.microsoft.com/office/drawing/2014/main" id="{0179CAE4-1CA6-07C5-E0FB-96E71E9E86EB}"/>
                </a:ext>
              </a:extLst>
            </p:cNvPr>
            <p:cNvCxnSpPr>
              <a:cxnSpLocks noChangeShapeType="1"/>
            </p:cNvCxnSpPr>
            <p:nvPr/>
          </p:nvCxnSpPr>
          <p:spPr bwMode="auto">
            <a:xfrm>
              <a:off x="4398963" y="3446464"/>
              <a:ext cx="0" cy="4540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4" name="Straight Arrow Connector 26">
              <a:extLst>
                <a:ext uri="{FF2B5EF4-FFF2-40B4-BE49-F238E27FC236}">
                  <a16:creationId xmlns:a16="http://schemas.microsoft.com/office/drawing/2014/main" id="{9C1C21CF-53F7-34C6-3ADF-E009B06AC873}"/>
                </a:ext>
              </a:extLst>
            </p:cNvPr>
            <p:cNvCxnSpPr>
              <a:cxnSpLocks noChangeShapeType="1"/>
            </p:cNvCxnSpPr>
            <p:nvPr/>
          </p:nvCxnSpPr>
          <p:spPr bwMode="auto">
            <a:xfrm>
              <a:off x="3381375" y="1390651"/>
              <a:ext cx="0" cy="181927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5" name="Straight Arrow Connector 28">
              <a:extLst>
                <a:ext uri="{FF2B5EF4-FFF2-40B4-BE49-F238E27FC236}">
                  <a16:creationId xmlns:a16="http://schemas.microsoft.com/office/drawing/2014/main" id="{AC5AE115-1F10-B2D5-7CA2-C67FF24AE3C1}"/>
                </a:ext>
              </a:extLst>
            </p:cNvPr>
            <p:cNvCxnSpPr>
              <a:cxnSpLocks noChangeShapeType="1"/>
            </p:cNvCxnSpPr>
            <p:nvPr/>
          </p:nvCxnSpPr>
          <p:spPr bwMode="auto">
            <a:xfrm>
              <a:off x="6034088" y="3417889"/>
              <a:ext cx="0" cy="20637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6" name="Straight Arrow Connector 29">
              <a:extLst>
                <a:ext uri="{FF2B5EF4-FFF2-40B4-BE49-F238E27FC236}">
                  <a16:creationId xmlns:a16="http://schemas.microsoft.com/office/drawing/2014/main" id="{E3DEC9C8-58BC-7978-0FEA-4B1362E20A59}"/>
                </a:ext>
              </a:extLst>
            </p:cNvPr>
            <p:cNvCxnSpPr>
              <a:cxnSpLocks noChangeShapeType="1"/>
            </p:cNvCxnSpPr>
            <p:nvPr/>
          </p:nvCxnSpPr>
          <p:spPr bwMode="auto">
            <a:xfrm>
              <a:off x="6062663" y="4714875"/>
              <a:ext cx="0" cy="33020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7" name="Straight Arrow Connector 30">
              <a:extLst>
                <a:ext uri="{FF2B5EF4-FFF2-40B4-BE49-F238E27FC236}">
                  <a16:creationId xmlns:a16="http://schemas.microsoft.com/office/drawing/2014/main" id="{A7399699-03BD-2066-28D6-ACE30F95864D}"/>
                </a:ext>
              </a:extLst>
            </p:cNvPr>
            <p:cNvCxnSpPr>
              <a:cxnSpLocks noChangeShapeType="1"/>
              <a:stCxn id="48" idx="2"/>
            </p:cNvCxnSpPr>
            <p:nvPr/>
          </p:nvCxnSpPr>
          <p:spPr bwMode="auto">
            <a:xfrm>
              <a:off x="6045200" y="4140200"/>
              <a:ext cx="0" cy="407988"/>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8" name="Straight Arrow Connector 34">
              <a:extLst>
                <a:ext uri="{FF2B5EF4-FFF2-40B4-BE49-F238E27FC236}">
                  <a16:creationId xmlns:a16="http://schemas.microsoft.com/office/drawing/2014/main" id="{4658F191-46C8-A6DB-A4BA-C13579AF89C7}"/>
                </a:ext>
              </a:extLst>
            </p:cNvPr>
            <p:cNvCxnSpPr>
              <a:cxnSpLocks noChangeShapeType="1"/>
            </p:cNvCxnSpPr>
            <p:nvPr/>
          </p:nvCxnSpPr>
          <p:spPr bwMode="auto">
            <a:xfrm>
              <a:off x="6040438" y="3014663"/>
              <a:ext cx="0" cy="207962"/>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29" name="Straight Arrow Connector 35">
              <a:extLst>
                <a:ext uri="{FF2B5EF4-FFF2-40B4-BE49-F238E27FC236}">
                  <a16:creationId xmlns:a16="http://schemas.microsoft.com/office/drawing/2014/main" id="{4FA5496D-D44E-67CE-94A2-7E4102D6A8B0}"/>
                </a:ext>
              </a:extLst>
            </p:cNvPr>
            <p:cNvCxnSpPr>
              <a:cxnSpLocks noChangeShapeType="1"/>
            </p:cNvCxnSpPr>
            <p:nvPr/>
          </p:nvCxnSpPr>
          <p:spPr bwMode="auto">
            <a:xfrm>
              <a:off x="6034088" y="2825750"/>
              <a:ext cx="0" cy="825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30" name="Straight Arrow Connector 36">
              <a:extLst>
                <a:ext uri="{FF2B5EF4-FFF2-40B4-BE49-F238E27FC236}">
                  <a16:creationId xmlns:a16="http://schemas.microsoft.com/office/drawing/2014/main" id="{E58D211B-ED00-F13F-216A-AF267D29D9E8}"/>
                </a:ext>
              </a:extLst>
            </p:cNvPr>
            <p:cNvCxnSpPr>
              <a:cxnSpLocks noChangeShapeType="1"/>
            </p:cNvCxnSpPr>
            <p:nvPr/>
          </p:nvCxnSpPr>
          <p:spPr bwMode="auto">
            <a:xfrm>
              <a:off x="4903788" y="1379539"/>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31" name="Straight Arrow Connector 37">
              <a:extLst>
                <a:ext uri="{FF2B5EF4-FFF2-40B4-BE49-F238E27FC236}">
                  <a16:creationId xmlns:a16="http://schemas.microsoft.com/office/drawing/2014/main" id="{5137A855-5190-D93C-FE79-BDA52A404220}"/>
                </a:ext>
              </a:extLst>
            </p:cNvPr>
            <p:cNvCxnSpPr>
              <a:cxnSpLocks noChangeShapeType="1"/>
            </p:cNvCxnSpPr>
            <p:nvPr/>
          </p:nvCxnSpPr>
          <p:spPr bwMode="auto">
            <a:xfrm>
              <a:off x="5465763" y="1884363"/>
              <a:ext cx="0" cy="2476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32" name="Straight Arrow Connector 38">
              <a:extLst>
                <a:ext uri="{FF2B5EF4-FFF2-40B4-BE49-F238E27FC236}">
                  <a16:creationId xmlns:a16="http://schemas.microsoft.com/office/drawing/2014/main" id="{3499985C-80AD-A3BE-C90E-B4D0C03A90BE}"/>
                </a:ext>
              </a:extLst>
            </p:cNvPr>
            <p:cNvCxnSpPr>
              <a:cxnSpLocks noChangeShapeType="1"/>
            </p:cNvCxnSpPr>
            <p:nvPr/>
          </p:nvCxnSpPr>
          <p:spPr bwMode="auto">
            <a:xfrm>
              <a:off x="4381500" y="1952626"/>
              <a:ext cx="0" cy="12414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33" name="Text Box 2">
              <a:extLst>
                <a:ext uri="{FF2B5EF4-FFF2-40B4-BE49-F238E27FC236}">
                  <a16:creationId xmlns:a16="http://schemas.microsoft.com/office/drawing/2014/main" id="{999B60C4-B63C-0D8F-BB9E-F5ABD44C45F8}"/>
                </a:ext>
              </a:extLst>
            </p:cNvPr>
            <p:cNvSpPr txBox="1">
              <a:spLocks noChangeArrowheads="1"/>
            </p:cNvSpPr>
            <p:nvPr/>
          </p:nvSpPr>
          <p:spPr bwMode="auto">
            <a:xfrm>
              <a:off x="2819400" y="914401"/>
              <a:ext cx="1157288" cy="206375"/>
            </a:xfrm>
            <a:prstGeom prst="rect">
              <a:avLst/>
            </a:prstGeom>
            <a:solidFill>
              <a:schemeClr val="accent2">
                <a:lumMod val="40000"/>
                <a:lumOff val="60000"/>
              </a:schemeClr>
            </a:solidFill>
            <a:ln w="19050">
              <a:solidFill>
                <a:srgbClr val="000000"/>
              </a:solidFill>
              <a:miter lim="800000"/>
              <a:headEnd/>
              <a:tailEnd/>
            </a:ln>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defTabSz="457200" fontAlgn="base">
                <a:spcBef>
                  <a:spcPct val="0"/>
                </a:spcBef>
                <a:spcAft>
                  <a:spcPct val="0"/>
                </a:spcAft>
                <a:defRPr/>
              </a:pPr>
              <a:r>
                <a:rPr lang="en-US" sz="1000" b="1" dirty="0">
                  <a:latin typeface="Times New Roman" charset="0"/>
                  <a:cs typeface="Times New Roman" charset="0"/>
                </a:rPr>
                <a:t>SR-Fav B‑ALL Arm</a:t>
              </a:r>
              <a:endParaRPr lang="en-US" sz="1000" dirty="0">
                <a:latin typeface="Times New Roman" charset="0"/>
                <a:cs typeface="Times New Roman" charset="0"/>
              </a:endParaRPr>
            </a:p>
          </p:txBody>
        </p:sp>
        <p:sp>
          <p:nvSpPr>
            <p:cNvPr id="34" name="Text Box 2">
              <a:extLst>
                <a:ext uri="{FF2B5EF4-FFF2-40B4-BE49-F238E27FC236}">
                  <a16:creationId xmlns:a16="http://schemas.microsoft.com/office/drawing/2014/main" id="{BAF34CB6-20C7-6F35-4B50-0B0F5A1013F6}"/>
                </a:ext>
              </a:extLst>
            </p:cNvPr>
            <p:cNvSpPr txBox="1">
              <a:spLocks noChangeArrowheads="1"/>
            </p:cNvSpPr>
            <p:nvPr/>
          </p:nvSpPr>
          <p:spPr bwMode="auto">
            <a:xfrm>
              <a:off x="4300539" y="925514"/>
              <a:ext cx="1157287" cy="206375"/>
            </a:xfrm>
            <a:prstGeom prst="rect">
              <a:avLst/>
            </a:prstGeom>
            <a:solidFill>
              <a:srgbClr val="C7DEBB"/>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SR-Average B-ALL</a:t>
              </a:r>
              <a:endParaRPr lang="en-US" altLang="en-US" sz="1000">
                <a:latin typeface="Times New Roman" panose="02020603050405020304" pitchFamily="18" charset="0"/>
              </a:endParaRPr>
            </a:p>
          </p:txBody>
        </p:sp>
        <p:sp>
          <p:nvSpPr>
            <p:cNvPr id="35" name="Text Box 2">
              <a:extLst>
                <a:ext uri="{FF2B5EF4-FFF2-40B4-BE49-F238E27FC236}">
                  <a16:creationId xmlns:a16="http://schemas.microsoft.com/office/drawing/2014/main" id="{0332C2B5-CE68-BDC1-83E7-975DE3738DF8}"/>
                </a:ext>
              </a:extLst>
            </p:cNvPr>
            <p:cNvSpPr txBox="1">
              <a:spLocks noChangeArrowheads="1"/>
            </p:cNvSpPr>
            <p:nvPr/>
          </p:nvSpPr>
          <p:spPr bwMode="auto">
            <a:xfrm>
              <a:off x="2951164" y="1223964"/>
              <a:ext cx="909637" cy="1984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 Consolidation</a:t>
              </a:r>
              <a:endParaRPr lang="en-US" altLang="en-US" sz="1000">
                <a:latin typeface="Times New Roman" panose="02020603050405020304" pitchFamily="18" charset="0"/>
              </a:endParaRPr>
            </a:p>
          </p:txBody>
        </p:sp>
        <p:sp>
          <p:nvSpPr>
            <p:cNvPr id="36" name="Text Box 2">
              <a:extLst>
                <a:ext uri="{FF2B5EF4-FFF2-40B4-BE49-F238E27FC236}">
                  <a16:creationId xmlns:a16="http://schemas.microsoft.com/office/drawing/2014/main" id="{1F60188B-70A6-6B33-E734-29E99C57C9B6}"/>
                </a:ext>
              </a:extLst>
            </p:cNvPr>
            <p:cNvSpPr txBox="1">
              <a:spLocks noChangeArrowheads="1"/>
            </p:cNvSpPr>
            <p:nvPr/>
          </p:nvSpPr>
          <p:spPr bwMode="auto">
            <a:xfrm>
              <a:off x="4438650" y="1217614"/>
              <a:ext cx="909638" cy="1984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dirty="0">
                  <a:latin typeface="Times New Roman" panose="02020603050405020304" pitchFamily="18" charset="0"/>
                </a:rPr>
                <a:t>SR Consolidation</a:t>
              </a:r>
              <a:endParaRPr lang="en-US" altLang="en-US" sz="1000" dirty="0">
                <a:latin typeface="Times New Roman" panose="02020603050405020304" pitchFamily="18" charset="0"/>
              </a:endParaRPr>
            </a:p>
          </p:txBody>
        </p:sp>
        <p:cxnSp>
          <p:nvCxnSpPr>
            <p:cNvPr id="37" name="Straight Connector 51">
              <a:extLst>
                <a:ext uri="{FF2B5EF4-FFF2-40B4-BE49-F238E27FC236}">
                  <a16:creationId xmlns:a16="http://schemas.microsoft.com/office/drawing/2014/main" id="{0F24213D-1C2F-E3C5-0F14-770ED95FAD9D}"/>
                </a:ext>
              </a:extLst>
            </p:cNvPr>
            <p:cNvCxnSpPr>
              <a:cxnSpLocks noChangeShapeType="1"/>
            </p:cNvCxnSpPr>
            <p:nvPr/>
          </p:nvCxnSpPr>
          <p:spPr bwMode="auto">
            <a:xfrm>
              <a:off x="4386264" y="1511300"/>
              <a:ext cx="1074737"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cxnSp>
        <p:cxnSp>
          <p:nvCxnSpPr>
            <p:cNvPr id="38" name="Straight Arrow Connector 52">
              <a:extLst>
                <a:ext uri="{FF2B5EF4-FFF2-40B4-BE49-F238E27FC236}">
                  <a16:creationId xmlns:a16="http://schemas.microsoft.com/office/drawing/2014/main" id="{218F2D8D-5DF4-2BF5-95CB-2F4EE0B224D3}"/>
                </a:ext>
              </a:extLst>
            </p:cNvPr>
            <p:cNvCxnSpPr>
              <a:cxnSpLocks noChangeShapeType="1"/>
            </p:cNvCxnSpPr>
            <p:nvPr/>
          </p:nvCxnSpPr>
          <p:spPr bwMode="auto">
            <a:xfrm>
              <a:off x="4375150" y="1511301"/>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39" name="Straight Arrow Connector 53">
              <a:extLst>
                <a:ext uri="{FF2B5EF4-FFF2-40B4-BE49-F238E27FC236}">
                  <a16:creationId xmlns:a16="http://schemas.microsoft.com/office/drawing/2014/main" id="{F7D988C4-363C-A87C-5F6B-62E085DEE180}"/>
                </a:ext>
              </a:extLst>
            </p:cNvPr>
            <p:cNvCxnSpPr>
              <a:cxnSpLocks noChangeShapeType="1"/>
            </p:cNvCxnSpPr>
            <p:nvPr/>
          </p:nvCxnSpPr>
          <p:spPr bwMode="auto">
            <a:xfrm>
              <a:off x="5465763" y="1511301"/>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40" name="Text Box 2">
              <a:extLst>
                <a:ext uri="{FF2B5EF4-FFF2-40B4-BE49-F238E27FC236}">
                  <a16:creationId xmlns:a16="http://schemas.microsoft.com/office/drawing/2014/main" id="{B2DE5B3C-C421-1F80-DDED-05D7EB62A2BF}"/>
                </a:ext>
              </a:extLst>
            </p:cNvPr>
            <p:cNvSpPr txBox="1">
              <a:spLocks noChangeArrowheads="1"/>
            </p:cNvSpPr>
            <p:nvPr/>
          </p:nvSpPr>
          <p:spPr bwMode="auto">
            <a:xfrm>
              <a:off x="3927475" y="1660526"/>
              <a:ext cx="909638" cy="322263"/>
            </a:xfrm>
            <a:prstGeom prst="rect">
              <a:avLst/>
            </a:prstGeom>
            <a:solidFill>
              <a:srgbClr val="FFFFFF"/>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HTS EOI MRD</a:t>
              </a:r>
              <a:br>
                <a:rPr lang="en-US" altLang="en-US" sz="1000" b="1">
                  <a:latin typeface="Times New Roman" panose="02020603050405020304" pitchFamily="18" charset="0"/>
                </a:rPr>
              </a:br>
              <a:r>
                <a:rPr lang="en-US" altLang="en-US" sz="1000" b="1">
                  <a:latin typeface="Times New Roman" panose="02020603050405020304" pitchFamily="18" charset="0"/>
                </a:rPr>
                <a:t>undetectable</a:t>
              </a:r>
              <a:endParaRPr lang="en-US" altLang="en-US" sz="1000">
                <a:latin typeface="Times New Roman" panose="02020603050405020304" pitchFamily="18" charset="0"/>
              </a:endParaRPr>
            </a:p>
          </p:txBody>
        </p:sp>
        <p:sp>
          <p:nvSpPr>
            <p:cNvPr id="41" name="Text Box 2">
              <a:extLst>
                <a:ext uri="{FF2B5EF4-FFF2-40B4-BE49-F238E27FC236}">
                  <a16:creationId xmlns:a16="http://schemas.microsoft.com/office/drawing/2014/main" id="{E0C52764-3269-55C6-2B8E-8E31D1DA63AA}"/>
                </a:ext>
              </a:extLst>
            </p:cNvPr>
            <p:cNvSpPr txBox="1">
              <a:spLocks noChangeArrowheads="1"/>
            </p:cNvSpPr>
            <p:nvPr/>
          </p:nvSpPr>
          <p:spPr bwMode="auto">
            <a:xfrm>
              <a:off x="4868864" y="1654176"/>
              <a:ext cx="1303337" cy="396875"/>
            </a:xfrm>
            <a:prstGeom prst="rect">
              <a:avLst/>
            </a:prstGeom>
            <a:solidFill>
              <a:srgbClr val="FFFFFF"/>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HTS EOI MRD</a:t>
              </a:r>
              <a:br>
                <a:rPr lang="en-US" altLang="en-US" sz="1000" b="1">
                  <a:latin typeface="Times New Roman" panose="02020603050405020304" pitchFamily="18" charset="0"/>
                </a:rPr>
              </a:br>
              <a:r>
                <a:rPr lang="en-US" altLang="en-US" sz="1000" b="1">
                  <a:latin typeface="Times New Roman" panose="02020603050405020304" pitchFamily="18" charset="0"/>
                </a:rPr>
                <a:t>detectable/indeterminate/unavailable</a:t>
              </a:r>
              <a:endParaRPr lang="en-US" altLang="en-US" sz="1000">
                <a:latin typeface="Times New Roman" panose="02020603050405020304" pitchFamily="18" charset="0"/>
              </a:endParaRPr>
            </a:p>
          </p:txBody>
        </p:sp>
        <p:sp>
          <p:nvSpPr>
            <p:cNvPr id="42" name="Text Box 2">
              <a:extLst>
                <a:ext uri="{FF2B5EF4-FFF2-40B4-BE49-F238E27FC236}">
                  <a16:creationId xmlns:a16="http://schemas.microsoft.com/office/drawing/2014/main" id="{73840ED7-8EE2-3D9C-4B27-D5269D20483A}"/>
                </a:ext>
              </a:extLst>
            </p:cNvPr>
            <p:cNvSpPr txBox="1">
              <a:spLocks noChangeArrowheads="1"/>
            </p:cNvSpPr>
            <p:nvPr/>
          </p:nvSpPr>
          <p:spPr bwMode="auto">
            <a:xfrm>
              <a:off x="5064125" y="2143125"/>
              <a:ext cx="827088" cy="196850"/>
            </a:xfrm>
            <a:prstGeom prst="rect">
              <a:avLst/>
            </a:prstGeom>
            <a:solidFill>
              <a:schemeClr val="tx1">
                <a:lumMod val="60000"/>
                <a:lumOff val="40000"/>
              </a:schemeClr>
            </a:solidFill>
            <a:ln w="9525">
              <a:solidFill>
                <a:srgbClr val="000000"/>
              </a:solidFill>
              <a:miter lim="800000"/>
              <a:headEnd/>
              <a:tailEnd/>
            </a:ln>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defTabSz="457200" fontAlgn="base">
                <a:spcBef>
                  <a:spcPct val="0"/>
                </a:spcBef>
                <a:spcAft>
                  <a:spcPct val="0"/>
                </a:spcAft>
                <a:defRPr/>
              </a:pPr>
              <a:r>
                <a:rPr lang="en-US" sz="1000" b="1">
                  <a:latin typeface="Times New Roman" charset="0"/>
                  <a:ea typeface="Times New Roman" charset="0"/>
                </a:rPr>
                <a:t>Randomization</a:t>
              </a:r>
              <a:endParaRPr lang="en-US" sz="1000">
                <a:latin typeface="Times New Roman" charset="0"/>
                <a:ea typeface="Times New Roman" charset="0"/>
              </a:endParaRPr>
            </a:p>
          </p:txBody>
        </p:sp>
        <p:sp>
          <p:nvSpPr>
            <p:cNvPr id="43" name="Text Box 2">
              <a:extLst>
                <a:ext uri="{FF2B5EF4-FFF2-40B4-BE49-F238E27FC236}">
                  <a16:creationId xmlns:a16="http://schemas.microsoft.com/office/drawing/2014/main" id="{7CB1B875-7877-C4DE-0847-09E8CF5C9FB5}"/>
                </a:ext>
              </a:extLst>
            </p:cNvPr>
            <p:cNvSpPr txBox="1">
              <a:spLocks noChangeArrowheads="1"/>
            </p:cNvSpPr>
            <p:nvPr/>
          </p:nvSpPr>
          <p:spPr bwMode="auto">
            <a:xfrm>
              <a:off x="5575300" y="2533651"/>
              <a:ext cx="909638" cy="295275"/>
            </a:xfrm>
            <a:prstGeom prst="rect">
              <a:avLst/>
            </a:prstGeom>
            <a:solidFill>
              <a:srgbClr val="FEAE17"/>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 Avg</a:t>
              </a:r>
              <a:br>
                <a:rPr lang="en-US" altLang="en-US" sz="1000" b="1">
                  <a:latin typeface="Times New Roman" panose="02020603050405020304" pitchFamily="18" charset="0"/>
                </a:rPr>
              </a:br>
              <a:r>
                <a:rPr lang="en-US" altLang="en-US" sz="1000" b="1">
                  <a:latin typeface="Times New Roman" panose="02020603050405020304" pitchFamily="18" charset="0"/>
                </a:rPr>
                <a:t>Exp Arm B</a:t>
              </a:r>
              <a:endParaRPr lang="en-US" altLang="en-US" sz="1000">
                <a:latin typeface="Times New Roman" panose="02020603050405020304" pitchFamily="18" charset="0"/>
              </a:endParaRPr>
            </a:p>
          </p:txBody>
        </p:sp>
        <p:sp>
          <p:nvSpPr>
            <p:cNvPr id="44" name="Text Box 2">
              <a:extLst>
                <a:ext uri="{FF2B5EF4-FFF2-40B4-BE49-F238E27FC236}">
                  <a16:creationId xmlns:a16="http://schemas.microsoft.com/office/drawing/2014/main" id="{8E66E990-BF84-204E-6DB6-DA61FF0F35C6}"/>
                </a:ext>
              </a:extLst>
            </p:cNvPr>
            <p:cNvSpPr txBox="1">
              <a:spLocks noChangeArrowheads="1"/>
            </p:cNvSpPr>
            <p:nvPr/>
          </p:nvSpPr>
          <p:spPr bwMode="auto">
            <a:xfrm>
              <a:off x="2971800" y="3233738"/>
              <a:ext cx="838200" cy="4127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dirty="0">
                  <a:latin typeface="Times New Roman" panose="02020603050405020304" pitchFamily="18" charset="0"/>
                </a:rPr>
                <a:t>Interim</a:t>
              </a:r>
              <a:br>
                <a:rPr lang="en-US" altLang="en-US" sz="1000" b="1" dirty="0">
                  <a:latin typeface="Times New Roman" panose="02020603050405020304" pitchFamily="18" charset="0"/>
                </a:rPr>
              </a:br>
              <a:r>
                <a:rPr lang="en-US" altLang="en-US" sz="1000" b="1" dirty="0">
                  <a:latin typeface="Times New Roman" panose="02020603050405020304" pitchFamily="18" charset="0"/>
                </a:rPr>
                <a:t>Maintenance I</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EscMTX</a:t>
              </a:r>
              <a:endParaRPr lang="en-US" altLang="en-US" sz="1000" dirty="0">
                <a:latin typeface="Times New Roman" panose="02020603050405020304" pitchFamily="18" charset="0"/>
              </a:endParaRPr>
            </a:p>
          </p:txBody>
        </p:sp>
        <p:sp>
          <p:nvSpPr>
            <p:cNvPr id="45" name="Text Box 2">
              <a:extLst>
                <a:ext uri="{FF2B5EF4-FFF2-40B4-BE49-F238E27FC236}">
                  <a16:creationId xmlns:a16="http://schemas.microsoft.com/office/drawing/2014/main" id="{A3FDF605-2D20-1B39-C3AA-A11D4EE28B02}"/>
                </a:ext>
              </a:extLst>
            </p:cNvPr>
            <p:cNvSpPr txBox="1">
              <a:spLocks noChangeArrowheads="1"/>
            </p:cNvSpPr>
            <p:nvPr/>
          </p:nvSpPr>
          <p:spPr bwMode="auto">
            <a:xfrm>
              <a:off x="5661025" y="2928939"/>
              <a:ext cx="744538" cy="2063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Blina Block 1</a:t>
              </a:r>
              <a:endParaRPr lang="en-US" altLang="en-US" sz="1000">
                <a:latin typeface="Times New Roman" panose="02020603050405020304" pitchFamily="18" charset="0"/>
              </a:endParaRPr>
            </a:p>
          </p:txBody>
        </p:sp>
        <p:sp>
          <p:nvSpPr>
            <p:cNvPr id="46" name="Text Box 2">
              <a:extLst>
                <a:ext uri="{FF2B5EF4-FFF2-40B4-BE49-F238E27FC236}">
                  <a16:creationId xmlns:a16="http://schemas.microsoft.com/office/drawing/2014/main" id="{26FCAAB5-22B6-7210-F560-0640C531CA1F}"/>
                </a:ext>
              </a:extLst>
            </p:cNvPr>
            <p:cNvSpPr txBox="1">
              <a:spLocks noChangeArrowheads="1"/>
            </p:cNvSpPr>
            <p:nvPr/>
          </p:nvSpPr>
          <p:spPr bwMode="auto">
            <a:xfrm>
              <a:off x="5672139" y="3635375"/>
              <a:ext cx="744537" cy="1905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Blina Block 2</a:t>
              </a:r>
              <a:endParaRPr lang="en-US" altLang="en-US" sz="1000">
                <a:latin typeface="Times New Roman" panose="02020603050405020304" pitchFamily="18" charset="0"/>
              </a:endParaRPr>
            </a:p>
          </p:txBody>
        </p:sp>
        <p:sp>
          <p:nvSpPr>
            <p:cNvPr id="47" name="Text Box 2">
              <a:extLst>
                <a:ext uri="{FF2B5EF4-FFF2-40B4-BE49-F238E27FC236}">
                  <a16:creationId xmlns:a16="http://schemas.microsoft.com/office/drawing/2014/main" id="{DE6E0441-013E-6CB3-CFE9-3A0A9BF3BFBE}"/>
                </a:ext>
              </a:extLst>
            </p:cNvPr>
            <p:cNvSpPr txBox="1">
              <a:spLocks noChangeArrowheads="1"/>
            </p:cNvSpPr>
            <p:nvPr/>
          </p:nvSpPr>
          <p:spPr bwMode="auto">
            <a:xfrm>
              <a:off x="3036888" y="3927475"/>
              <a:ext cx="773112" cy="33178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Delayed</a:t>
              </a:r>
              <a:br>
                <a:rPr lang="en-US" altLang="en-US" sz="1000" b="1">
                  <a:latin typeface="Times New Roman" panose="02020603050405020304" pitchFamily="18" charset="0"/>
                </a:rPr>
              </a:br>
              <a:r>
                <a:rPr lang="en-US" altLang="en-US" sz="1000" b="1">
                  <a:latin typeface="Times New Roman" panose="02020603050405020304" pitchFamily="18" charset="0"/>
                </a:rPr>
                <a:t>Intensification</a:t>
              </a:r>
              <a:endParaRPr lang="en-US" altLang="en-US" sz="1000">
                <a:latin typeface="Times New Roman" panose="02020603050405020304" pitchFamily="18" charset="0"/>
              </a:endParaRPr>
            </a:p>
          </p:txBody>
        </p:sp>
        <p:sp>
          <p:nvSpPr>
            <p:cNvPr id="48" name="Text Box 2">
              <a:extLst>
                <a:ext uri="{FF2B5EF4-FFF2-40B4-BE49-F238E27FC236}">
                  <a16:creationId xmlns:a16="http://schemas.microsoft.com/office/drawing/2014/main" id="{A0BE2B32-97E6-6458-82EB-AD01545ABAEE}"/>
                </a:ext>
              </a:extLst>
            </p:cNvPr>
            <p:cNvSpPr txBox="1">
              <a:spLocks noChangeArrowheads="1"/>
            </p:cNvSpPr>
            <p:nvPr/>
          </p:nvSpPr>
          <p:spPr bwMode="auto">
            <a:xfrm>
              <a:off x="5465764" y="3933826"/>
              <a:ext cx="1157287" cy="2063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Delayed Intensification</a:t>
              </a:r>
              <a:endParaRPr lang="en-US" altLang="en-US" sz="1000">
                <a:latin typeface="Times New Roman" panose="02020603050405020304" pitchFamily="18" charset="0"/>
              </a:endParaRPr>
            </a:p>
          </p:txBody>
        </p:sp>
        <p:sp>
          <p:nvSpPr>
            <p:cNvPr id="49" name="Text Box 2">
              <a:extLst>
                <a:ext uri="{FF2B5EF4-FFF2-40B4-BE49-F238E27FC236}">
                  <a16:creationId xmlns:a16="http://schemas.microsoft.com/office/drawing/2014/main" id="{8FA3A4DA-3E40-6B47-5850-28A86523558A}"/>
                </a:ext>
              </a:extLst>
            </p:cNvPr>
            <p:cNvSpPr txBox="1">
              <a:spLocks noChangeArrowheads="1"/>
            </p:cNvSpPr>
            <p:nvPr/>
          </p:nvSpPr>
          <p:spPr bwMode="auto">
            <a:xfrm>
              <a:off x="3014664" y="5081589"/>
              <a:ext cx="744537" cy="1984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Maintenance</a:t>
              </a:r>
              <a:endParaRPr lang="en-US" altLang="en-US" sz="1000">
                <a:latin typeface="Times New Roman" panose="02020603050405020304" pitchFamily="18" charset="0"/>
              </a:endParaRPr>
            </a:p>
          </p:txBody>
        </p:sp>
        <p:sp>
          <p:nvSpPr>
            <p:cNvPr id="50" name="Text Box 2">
              <a:extLst>
                <a:ext uri="{FF2B5EF4-FFF2-40B4-BE49-F238E27FC236}">
                  <a16:creationId xmlns:a16="http://schemas.microsoft.com/office/drawing/2014/main" id="{7E20A335-87D9-5CF6-CB31-2705F933FAD3}"/>
                </a:ext>
              </a:extLst>
            </p:cNvPr>
            <p:cNvSpPr txBox="1">
              <a:spLocks noChangeArrowheads="1"/>
            </p:cNvSpPr>
            <p:nvPr/>
          </p:nvSpPr>
          <p:spPr bwMode="auto">
            <a:xfrm>
              <a:off x="5486400" y="3238501"/>
              <a:ext cx="1143000" cy="2952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 Maintenance I</a:t>
              </a:r>
              <a:br>
                <a:rPr lang="en-US" altLang="en-US" sz="1000" b="1">
                  <a:latin typeface="Times New Roman" panose="02020603050405020304" pitchFamily="18" charset="0"/>
                </a:rPr>
              </a:br>
              <a:r>
                <a:rPr lang="en-US" altLang="en-US" sz="1000" b="1">
                  <a:latin typeface="Times New Roman" panose="02020603050405020304" pitchFamily="18" charset="0"/>
                </a:rPr>
                <a:t>EscMTX</a:t>
              </a:r>
              <a:endParaRPr lang="en-US" altLang="en-US" sz="1000">
                <a:latin typeface="Times New Roman" panose="02020603050405020304" pitchFamily="18" charset="0"/>
              </a:endParaRPr>
            </a:p>
            <a:p>
              <a:pPr algn="ctr" defTabSz="457200" fontAlgn="base">
                <a:spcBef>
                  <a:spcPct val="0"/>
                </a:spcBef>
                <a:spcAft>
                  <a:spcPct val="0"/>
                </a:spcAft>
              </a:pPr>
              <a:r>
                <a:rPr lang="en-US" altLang="en-US" sz="1000" b="1">
                  <a:latin typeface="Times New Roman" panose="02020603050405020304" pitchFamily="18" charset="0"/>
                </a:rPr>
                <a:t> </a:t>
              </a:r>
              <a:endParaRPr lang="en-US" altLang="en-US" sz="1000">
                <a:latin typeface="Times New Roman" panose="02020603050405020304" pitchFamily="18" charset="0"/>
              </a:endParaRPr>
            </a:p>
          </p:txBody>
        </p:sp>
        <p:sp>
          <p:nvSpPr>
            <p:cNvPr id="51" name="Text Box 2">
              <a:extLst>
                <a:ext uri="{FF2B5EF4-FFF2-40B4-BE49-F238E27FC236}">
                  <a16:creationId xmlns:a16="http://schemas.microsoft.com/office/drawing/2014/main" id="{97EB5472-9330-3814-3D7D-052FCC806C6B}"/>
                </a:ext>
              </a:extLst>
            </p:cNvPr>
            <p:cNvSpPr txBox="1">
              <a:spLocks noChangeArrowheads="1"/>
            </p:cNvSpPr>
            <p:nvPr/>
          </p:nvSpPr>
          <p:spPr bwMode="auto">
            <a:xfrm>
              <a:off x="4030664" y="5081589"/>
              <a:ext cx="744537" cy="2063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Maintenance</a:t>
              </a:r>
              <a:endParaRPr lang="en-US" altLang="en-US" sz="1000">
                <a:latin typeface="Times New Roman" panose="02020603050405020304" pitchFamily="18" charset="0"/>
              </a:endParaRPr>
            </a:p>
          </p:txBody>
        </p:sp>
        <p:sp>
          <p:nvSpPr>
            <p:cNvPr id="52" name="Text Box 2">
              <a:extLst>
                <a:ext uri="{FF2B5EF4-FFF2-40B4-BE49-F238E27FC236}">
                  <a16:creationId xmlns:a16="http://schemas.microsoft.com/office/drawing/2014/main" id="{08F1F7CF-E9FE-B4B8-5A21-2DB05E684105}"/>
                </a:ext>
              </a:extLst>
            </p:cNvPr>
            <p:cNvSpPr txBox="1">
              <a:spLocks noChangeArrowheads="1"/>
            </p:cNvSpPr>
            <p:nvPr/>
          </p:nvSpPr>
          <p:spPr bwMode="auto">
            <a:xfrm>
              <a:off x="5695950" y="5048250"/>
              <a:ext cx="744538" cy="19843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Maintenance</a:t>
              </a:r>
              <a:endParaRPr lang="en-US" altLang="en-US" sz="1000">
                <a:latin typeface="Times New Roman" panose="02020603050405020304" pitchFamily="18" charset="0"/>
              </a:endParaRPr>
            </a:p>
          </p:txBody>
        </p:sp>
        <p:sp>
          <p:nvSpPr>
            <p:cNvPr id="53" name="Text Box 2">
              <a:extLst>
                <a:ext uri="{FF2B5EF4-FFF2-40B4-BE49-F238E27FC236}">
                  <a16:creationId xmlns:a16="http://schemas.microsoft.com/office/drawing/2014/main" id="{C8A3DDCA-3C95-A11F-A954-E78CDBFE0647}"/>
                </a:ext>
              </a:extLst>
            </p:cNvPr>
            <p:cNvSpPr txBox="1">
              <a:spLocks noChangeArrowheads="1"/>
            </p:cNvSpPr>
            <p:nvPr/>
          </p:nvSpPr>
          <p:spPr bwMode="auto">
            <a:xfrm>
              <a:off x="3962400" y="3233738"/>
              <a:ext cx="838200" cy="4127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dirty="0">
                  <a:latin typeface="Times New Roman" panose="02020603050405020304" pitchFamily="18" charset="0"/>
                </a:rPr>
                <a:t>Interim</a:t>
              </a:r>
              <a:br>
                <a:rPr lang="en-US" altLang="en-US" sz="1000" b="1" dirty="0">
                  <a:latin typeface="Times New Roman" panose="02020603050405020304" pitchFamily="18" charset="0"/>
                </a:rPr>
              </a:br>
              <a:r>
                <a:rPr lang="en-US" altLang="en-US" sz="1000" b="1" dirty="0">
                  <a:latin typeface="Times New Roman" panose="02020603050405020304" pitchFamily="18" charset="0"/>
                </a:rPr>
                <a:t>Maintenance I</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EscMTX</a:t>
              </a:r>
              <a:endParaRPr lang="en-US" altLang="en-US" sz="1000" dirty="0">
                <a:latin typeface="Times New Roman" panose="02020603050405020304" pitchFamily="18" charset="0"/>
              </a:endParaRPr>
            </a:p>
            <a:p>
              <a:pPr algn="ctr" defTabSz="457200" fontAlgn="base">
                <a:spcBef>
                  <a:spcPct val="0"/>
                </a:spcBef>
                <a:spcAft>
                  <a:spcPct val="0"/>
                </a:spcAft>
              </a:pPr>
              <a:r>
                <a:rPr lang="en-US" altLang="en-US" sz="1000" b="1" dirty="0">
                  <a:latin typeface="Times New Roman" panose="02020603050405020304" pitchFamily="18" charset="0"/>
                </a:rPr>
                <a:t> </a:t>
              </a:r>
              <a:endParaRPr lang="en-US" altLang="en-US" sz="1000" dirty="0">
                <a:latin typeface="Times New Roman" panose="02020603050405020304" pitchFamily="18" charset="0"/>
              </a:endParaRPr>
            </a:p>
          </p:txBody>
        </p:sp>
        <p:sp>
          <p:nvSpPr>
            <p:cNvPr id="54" name="Text Box 2">
              <a:extLst>
                <a:ext uri="{FF2B5EF4-FFF2-40B4-BE49-F238E27FC236}">
                  <a16:creationId xmlns:a16="http://schemas.microsoft.com/office/drawing/2014/main" id="{29AEEC53-F573-E810-2510-49CCCCAA3F08}"/>
                </a:ext>
              </a:extLst>
            </p:cNvPr>
            <p:cNvSpPr txBox="1">
              <a:spLocks noChangeArrowheads="1"/>
            </p:cNvSpPr>
            <p:nvPr/>
          </p:nvSpPr>
          <p:spPr bwMode="auto">
            <a:xfrm>
              <a:off x="3962400" y="3927475"/>
              <a:ext cx="838200" cy="33178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Delayed</a:t>
              </a:r>
              <a:br>
                <a:rPr lang="en-US" altLang="en-US" sz="1000" b="1">
                  <a:latin typeface="Times New Roman" panose="02020603050405020304" pitchFamily="18" charset="0"/>
                </a:rPr>
              </a:br>
              <a:r>
                <a:rPr lang="en-US" altLang="en-US" sz="1000" b="1">
                  <a:latin typeface="Times New Roman" panose="02020603050405020304" pitchFamily="18" charset="0"/>
                </a:rPr>
                <a:t>Intensification</a:t>
              </a:r>
              <a:endParaRPr lang="en-US" altLang="en-US" sz="1000">
                <a:latin typeface="Times New Roman" panose="02020603050405020304" pitchFamily="18" charset="0"/>
              </a:endParaRPr>
            </a:p>
          </p:txBody>
        </p:sp>
        <p:sp>
          <p:nvSpPr>
            <p:cNvPr id="55" name="Text Box 2">
              <a:extLst>
                <a:ext uri="{FF2B5EF4-FFF2-40B4-BE49-F238E27FC236}">
                  <a16:creationId xmlns:a16="http://schemas.microsoft.com/office/drawing/2014/main" id="{F00A7B33-6C06-7559-4B94-0DD40CAEFEE3}"/>
                </a:ext>
              </a:extLst>
            </p:cNvPr>
            <p:cNvSpPr txBox="1">
              <a:spLocks noChangeArrowheads="1"/>
            </p:cNvSpPr>
            <p:nvPr/>
          </p:nvSpPr>
          <p:spPr bwMode="auto">
            <a:xfrm>
              <a:off x="2979739" y="4548189"/>
              <a:ext cx="827087" cy="40798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a:t>
              </a:r>
              <a:br>
                <a:rPr lang="en-US" altLang="en-US" sz="1000" b="1">
                  <a:latin typeface="Times New Roman" panose="02020603050405020304" pitchFamily="18" charset="0"/>
                </a:rPr>
              </a:br>
              <a:r>
                <a:rPr lang="en-US" altLang="en-US" sz="1000" b="1">
                  <a:latin typeface="Times New Roman" panose="02020603050405020304" pitchFamily="18" charset="0"/>
                </a:rPr>
                <a:t>Maintenance II</a:t>
              </a:r>
              <a:br>
                <a:rPr lang="en-US" altLang="en-US" sz="1000" b="1">
                  <a:latin typeface="Times New Roman" panose="02020603050405020304" pitchFamily="18" charset="0"/>
                </a:rPr>
              </a:br>
              <a:r>
                <a:rPr lang="en-US" altLang="en-US" sz="1000" b="1">
                  <a:latin typeface="Times New Roman" panose="02020603050405020304" pitchFamily="18" charset="0"/>
                </a:rPr>
                <a:t>EscMTX</a:t>
              </a:r>
              <a:endParaRPr lang="en-US" altLang="en-US" sz="1000">
                <a:latin typeface="Times New Roman" panose="02020603050405020304" pitchFamily="18" charset="0"/>
              </a:endParaRPr>
            </a:p>
          </p:txBody>
        </p:sp>
        <p:sp>
          <p:nvSpPr>
            <p:cNvPr id="56" name="Text Box 2">
              <a:extLst>
                <a:ext uri="{FF2B5EF4-FFF2-40B4-BE49-F238E27FC236}">
                  <a16:creationId xmlns:a16="http://schemas.microsoft.com/office/drawing/2014/main" id="{652F9D48-D5B8-2873-BD46-E91F0C3BADA7}"/>
                </a:ext>
              </a:extLst>
            </p:cNvPr>
            <p:cNvSpPr txBox="1">
              <a:spLocks noChangeArrowheads="1"/>
            </p:cNvSpPr>
            <p:nvPr/>
          </p:nvSpPr>
          <p:spPr bwMode="auto">
            <a:xfrm>
              <a:off x="4008438" y="4565650"/>
              <a:ext cx="825500" cy="3873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a:t>
              </a:r>
              <a:br>
                <a:rPr lang="en-US" altLang="en-US" sz="1000" b="1">
                  <a:latin typeface="Times New Roman" panose="02020603050405020304" pitchFamily="18" charset="0"/>
                </a:rPr>
              </a:br>
              <a:r>
                <a:rPr lang="en-US" altLang="en-US" sz="1000" b="1">
                  <a:latin typeface="Times New Roman" panose="02020603050405020304" pitchFamily="18" charset="0"/>
                </a:rPr>
                <a:t>Maintenance II</a:t>
              </a:r>
              <a:br>
                <a:rPr lang="en-US" altLang="en-US" sz="1000" b="1">
                  <a:latin typeface="Times New Roman" panose="02020603050405020304" pitchFamily="18" charset="0"/>
                </a:rPr>
              </a:br>
              <a:r>
                <a:rPr lang="en-US" altLang="en-US" sz="1000" b="1">
                  <a:latin typeface="Times New Roman" panose="02020603050405020304" pitchFamily="18" charset="0"/>
                </a:rPr>
                <a:t>EscMTX</a:t>
              </a:r>
              <a:endParaRPr lang="en-US" altLang="en-US" sz="1000">
                <a:latin typeface="Times New Roman" panose="02020603050405020304" pitchFamily="18" charset="0"/>
              </a:endParaRPr>
            </a:p>
          </p:txBody>
        </p:sp>
        <p:sp>
          <p:nvSpPr>
            <p:cNvPr id="57" name="Text Box 2">
              <a:extLst>
                <a:ext uri="{FF2B5EF4-FFF2-40B4-BE49-F238E27FC236}">
                  <a16:creationId xmlns:a16="http://schemas.microsoft.com/office/drawing/2014/main" id="{2F0A45CB-804D-618F-D940-F3D45E24C3AE}"/>
                </a:ext>
              </a:extLst>
            </p:cNvPr>
            <p:cNvSpPr txBox="1">
              <a:spLocks noChangeArrowheads="1"/>
            </p:cNvSpPr>
            <p:nvPr/>
          </p:nvSpPr>
          <p:spPr bwMode="auto">
            <a:xfrm>
              <a:off x="7502526" y="1223964"/>
              <a:ext cx="982663" cy="225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HR Consolidation</a:t>
              </a:r>
              <a:endParaRPr lang="en-US" altLang="en-US" sz="1000">
                <a:latin typeface="Times New Roman" panose="02020603050405020304" pitchFamily="18" charset="0"/>
              </a:endParaRPr>
            </a:p>
          </p:txBody>
        </p:sp>
        <p:cxnSp>
          <p:nvCxnSpPr>
            <p:cNvPr id="58" name="Straight Arrow Connector 82">
              <a:extLst>
                <a:ext uri="{FF2B5EF4-FFF2-40B4-BE49-F238E27FC236}">
                  <a16:creationId xmlns:a16="http://schemas.microsoft.com/office/drawing/2014/main" id="{1C9D0901-A472-2CB6-43C6-8691915FFE79}"/>
                </a:ext>
              </a:extLst>
            </p:cNvPr>
            <p:cNvCxnSpPr>
              <a:cxnSpLocks noChangeShapeType="1"/>
            </p:cNvCxnSpPr>
            <p:nvPr/>
          </p:nvCxnSpPr>
          <p:spPr bwMode="auto">
            <a:xfrm>
              <a:off x="8210550" y="2430464"/>
              <a:ext cx="0" cy="90487"/>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59" name="Straight Connector 83">
              <a:extLst>
                <a:ext uri="{FF2B5EF4-FFF2-40B4-BE49-F238E27FC236}">
                  <a16:creationId xmlns:a16="http://schemas.microsoft.com/office/drawing/2014/main" id="{6C8CAD5D-13E9-1CD4-5647-43E96F41C9A0}"/>
                </a:ext>
              </a:extLst>
            </p:cNvPr>
            <p:cNvCxnSpPr>
              <a:cxnSpLocks noChangeShapeType="1"/>
            </p:cNvCxnSpPr>
            <p:nvPr/>
          </p:nvCxnSpPr>
          <p:spPr bwMode="auto">
            <a:xfrm>
              <a:off x="7137400" y="2435225"/>
              <a:ext cx="1074738"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cxnSp>
        <p:cxnSp>
          <p:nvCxnSpPr>
            <p:cNvPr id="60" name="Straight Arrow Connector 85">
              <a:extLst>
                <a:ext uri="{FF2B5EF4-FFF2-40B4-BE49-F238E27FC236}">
                  <a16:creationId xmlns:a16="http://schemas.microsoft.com/office/drawing/2014/main" id="{B305CF3E-4CF3-A583-4CF9-2011D93F87F9}"/>
                </a:ext>
              </a:extLst>
            </p:cNvPr>
            <p:cNvCxnSpPr>
              <a:cxnSpLocks noChangeShapeType="1"/>
            </p:cNvCxnSpPr>
            <p:nvPr/>
          </p:nvCxnSpPr>
          <p:spPr bwMode="auto">
            <a:xfrm>
              <a:off x="7659688" y="2297114"/>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1" name="Straight Arrow Connector 86">
              <a:extLst>
                <a:ext uri="{FF2B5EF4-FFF2-40B4-BE49-F238E27FC236}">
                  <a16:creationId xmlns:a16="http://schemas.microsoft.com/office/drawing/2014/main" id="{7CAEBF5B-858D-A55B-11A0-B8AB624D01B7}"/>
                </a:ext>
              </a:extLst>
            </p:cNvPr>
            <p:cNvCxnSpPr>
              <a:cxnSpLocks noChangeShapeType="1"/>
            </p:cNvCxnSpPr>
            <p:nvPr/>
          </p:nvCxnSpPr>
          <p:spPr bwMode="auto">
            <a:xfrm>
              <a:off x="8221663" y="3795714"/>
              <a:ext cx="0" cy="123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2" name="Straight Arrow Connector 87">
              <a:extLst>
                <a:ext uri="{FF2B5EF4-FFF2-40B4-BE49-F238E27FC236}">
                  <a16:creationId xmlns:a16="http://schemas.microsoft.com/office/drawing/2014/main" id="{275F4B47-A1B0-7742-7C8F-1E392CAABA99}"/>
                </a:ext>
              </a:extLst>
            </p:cNvPr>
            <p:cNvCxnSpPr>
              <a:cxnSpLocks noChangeShapeType="1"/>
            </p:cNvCxnSpPr>
            <p:nvPr/>
          </p:nvCxnSpPr>
          <p:spPr bwMode="auto">
            <a:xfrm>
              <a:off x="7137400" y="3330575"/>
              <a:ext cx="0" cy="579438"/>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3" name="Straight Arrow Connector 88">
              <a:extLst>
                <a:ext uri="{FF2B5EF4-FFF2-40B4-BE49-F238E27FC236}">
                  <a16:creationId xmlns:a16="http://schemas.microsoft.com/office/drawing/2014/main" id="{EB1526B1-21C4-DA3F-0E87-7ED3AFF38DB7}"/>
                </a:ext>
              </a:extLst>
            </p:cNvPr>
            <p:cNvCxnSpPr>
              <a:cxnSpLocks noChangeShapeType="1"/>
            </p:cNvCxnSpPr>
            <p:nvPr/>
          </p:nvCxnSpPr>
          <p:spPr bwMode="auto">
            <a:xfrm>
              <a:off x="8210550" y="3433763"/>
              <a:ext cx="0" cy="207962"/>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4" name="Straight Arrow Connector 89">
              <a:extLst>
                <a:ext uri="{FF2B5EF4-FFF2-40B4-BE49-F238E27FC236}">
                  <a16:creationId xmlns:a16="http://schemas.microsoft.com/office/drawing/2014/main" id="{5CDCDD06-E505-C09A-A502-3DB5850E1B19}"/>
                </a:ext>
              </a:extLst>
            </p:cNvPr>
            <p:cNvCxnSpPr>
              <a:cxnSpLocks noChangeShapeType="1"/>
            </p:cNvCxnSpPr>
            <p:nvPr/>
          </p:nvCxnSpPr>
          <p:spPr bwMode="auto">
            <a:xfrm>
              <a:off x="8228013" y="4811714"/>
              <a:ext cx="0" cy="249237"/>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5" name="Straight Arrow Connector 90">
              <a:extLst>
                <a:ext uri="{FF2B5EF4-FFF2-40B4-BE49-F238E27FC236}">
                  <a16:creationId xmlns:a16="http://schemas.microsoft.com/office/drawing/2014/main" id="{FF5F3DE5-5296-B7C1-C7B8-CD6226A1F2C4}"/>
                </a:ext>
              </a:extLst>
            </p:cNvPr>
            <p:cNvCxnSpPr>
              <a:cxnSpLocks noChangeShapeType="1"/>
              <a:endCxn id="83" idx="0"/>
            </p:cNvCxnSpPr>
            <p:nvPr/>
          </p:nvCxnSpPr>
          <p:spPr bwMode="auto">
            <a:xfrm flipH="1">
              <a:off x="8210551" y="4062414"/>
              <a:ext cx="4763" cy="50482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6" name="Straight Arrow Connector 91">
              <a:extLst>
                <a:ext uri="{FF2B5EF4-FFF2-40B4-BE49-F238E27FC236}">
                  <a16:creationId xmlns:a16="http://schemas.microsoft.com/office/drawing/2014/main" id="{C57F8359-75FE-A930-15B6-D69209A9AD05}"/>
                </a:ext>
              </a:extLst>
            </p:cNvPr>
            <p:cNvCxnSpPr>
              <a:cxnSpLocks noChangeShapeType="1"/>
            </p:cNvCxnSpPr>
            <p:nvPr/>
          </p:nvCxnSpPr>
          <p:spPr bwMode="auto">
            <a:xfrm>
              <a:off x="7137400" y="4048125"/>
              <a:ext cx="0" cy="496888"/>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7" name="Straight Arrow Connector 92">
              <a:extLst>
                <a:ext uri="{FF2B5EF4-FFF2-40B4-BE49-F238E27FC236}">
                  <a16:creationId xmlns:a16="http://schemas.microsoft.com/office/drawing/2014/main" id="{76B0058F-96EA-057D-0AB3-EC3EB7F67741}"/>
                </a:ext>
              </a:extLst>
            </p:cNvPr>
            <p:cNvCxnSpPr>
              <a:cxnSpLocks noChangeShapeType="1"/>
            </p:cNvCxnSpPr>
            <p:nvPr/>
          </p:nvCxnSpPr>
          <p:spPr bwMode="auto">
            <a:xfrm>
              <a:off x="8215313" y="3021014"/>
              <a:ext cx="0" cy="206375"/>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8" name="Straight Arrow Connector 93">
              <a:extLst>
                <a:ext uri="{FF2B5EF4-FFF2-40B4-BE49-F238E27FC236}">
                  <a16:creationId xmlns:a16="http://schemas.microsoft.com/office/drawing/2014/main" id="{A891199A-C38B-47E0-50CF-4B7D1032CD42}"/>
                </a:ext>
              </a:extLst>
            </p:cNvPr>
            <p:cNvCxnSpPr>
              <a:cxnSpLocks noChangeShapeType="1"/>
            </p:cNvCxnSpPr>
            <p:nvPr/>
          </p:nvCxnSpPr>
          <p:spPr bwMode="auto">
            <a:xfrm>
              <a:off x="7148513" y="2619375"/>
              <a:ext cx="0" cy="5778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69" name="Straight Arrow Connector 94">
              <a:extLst>
                <a:ext uri="{FF2B5EF4-FFF2-40B4-BE49-F238E27FC236}">
                  <a16:creationId xmlns:a16="http://schemas.microsoft.com/office/drawing/2014/main" id="{FEF804A0-828F-9528-211A-BBA95540DF01}"/>
                </a:ext>
              </a:extLst>
            </p:cNvPr>
            <p:cNvCxnSpPr>
              <a:cxnSpLocks noChangeShapeType="1"/>
            </p:cNvCxnSpPr>
            <p:nvPr/>
          </p:nvCxnSpPr>
          <p:spPr bwMode="auto">
            <a:xfrm>
              <a:off x="8215313" y="2849563"/>
              <a:ext cx="0" cy="825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70" name="Text Box 2">
              <a:extLst>
                <a:ext uri="{FF2B5EF4-FFF2-40B4-BE49-F238E27FC236}">
                  <a16:creationId xmlns:a16="http://schemas.microsoft.com/office/drawing/2014/main" id="{748A2CC2-AFAB-90F6-A8D9-305E590B2E0F}"/>
                </a:ext>
              </a:extLst>
            </p:cNvPr>
            <p:cNvSpPr txBox="1">
              <a:spLocks noChangeArrowheads="1"/>
            </p:cNvSpPr>
            <p:nvPr/>
          </p:nvSpPr>
          <p:spPr bwMode="auto">
            <a:xfrm>
              <a:off x="7240588" y="2125664"/>
              <a:ext cx="825500" cy="206375"/>
            </a:xfrm>
            <a:prstGeom prst="rect">
              <a:avLst/>
            </a:prstGeom>
            <a:solidFill>
              <a:schemeClr val="tx1">
                <a:lumMod val="60000"/>
                <a:lumOff val="40000"/>
              </a:schemeClr>
            </a:solidFill>
            <a:ln w="9525">
              <a:solidFill>
                <a:srgbClr val="000000"/>
              </a:solidFill>
              <a:miter lim="800000"/>
              <a:headEnd/>
              <a:tailEnd/>
            </a:ln>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defTabSz="457200" fontAlgn="base">
                <a:spcBef>
                  <a:spcPct val="0"/>
                </a:spcBef>
                <a:spcAft>
                  <a:spcPct val="0"/>
                </a:spcAft>
                <a:defRPr/>
              </a:pPr>
              <a:r>
                <a:rPr lang="en-US" sz="1000" b="1">
                  <a:latin typeface="Times New Roman" charset="0"/>
                  <a:ea typeface="Times New Roman" charset="0"/>
                </a:rPr>
                <a:t>Randomization</a:t>
              </a:r>
              <a:endParaRPr lang="en-US" sz="1000">
                <a:latin typeface="Times New Roman" charset="0"/>
                <a:ea typeface="Times New Roman" charset="0"/>
              </a:endParaRPr>
            </a:p>
          </p:txBody>
        </p:sp>
        <p:sp>
          <p:nvSpPr>
            <p:cNvPr id="71" name="Text Box 2">
              <a:extLst>
                <a:ext uri="{FF2B5EF4-FFF2-40B4-BE49-F238E27FC236}">
                  <a16:creationId xmlns:a16="http://schemas.microsoft.com/office/drawing/2014/main" id="{2AE44FC5-00B0-E738-7737-153807C5A65A}"/>
                </a:ext>
              </a:extLst>
            </p:cNvPr>
            <p:cNvSpPr txBox="1">
              <a:spLocks noChangeArrowheads="1"/>
            </p:cNvSpPr>
            <p:nvPr/>
          </p:nvSpPr>
          <p:spPr bwMode="auto">
            <a:xfrm>
              <a:off x="6688139" y="2538413"/>
              <a:ext cx="909637" cy="298450"/>
            </a:xfrm>
            <a:prstGeom prst="rect">
              <a:avLst/>
            </a:prstGeom>
            <a:solidFill>
              <a:srgbClr val="FEAE17"/>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SR-High</a:t>
              </a:r>
              <a:br>
                <a:rPr lang="en-US" altLang="en-US" sz="1000" b="1">
                  <a:latin typeface="Times New Roman" panose="02020603050405020304" pitchFamily="18" charset="0"/>
                </a:rPr>
              </a:br>
              <a:r>
                <a:rPr lang="en-US" altLang="en-US" sz="1000" b="1">
                  <a:latin typeface="Times New Roman" panose="02020603050405020304" pitchFamily="18" charset="0"/>
                </a:rPr>
                <a:t>Control Arm C</a:t>
              </a:r>
              <a:endParaRPr lang="en-US" altLang="en-US" sz="1000">
                <a:latin typeface="Times New Roman" panose="02020603050405020304" pitchFamily="18" charset="0"/>
              </a:endParaRPr>
            </a:p>
          </p:txBody>
        </p:sp>
        <p:sp>
          <p:nvSpPr>
            <p:cNvPr id="72" name="Text Box 2">
              <a:extLst>
                <a:ext uri="{FF2B5EF4-FFF2-40B4-BE49-F238E27FC236}">
                  <a16:creationId xmlns:a16="http://schemas.microsoft.com/office/drawing/2014/main" id="{98548593-28DC-441D-17AF-0FA856CA0D7B}"/>
                </a:ext>
              </a:extLst>
            </p:cNvPr>
            <p:cNvSpPr txBox="1">
              <a:spLocks noChangeArrowheads="1"/>
            </p:cNvSpPr>
            <p:nvPr/>
          </p:nvSpPr>
          <p:spPr bwMode="auto">
            <a:xfrm>
              <a:off x="7756525" y="2544763"/>
              <a:ext cx="909638" cy="296862"/>
            </a:xfrm>
            <a:prstGeom prst="rect">
              <a:avLst/>
            </a:prstGeom>
            <a:solidFill>
              <a:srgbClr val="FEAE17"/>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SR-High</a:t>
              </a:r>
              <a:br>
                <a:rPr lang="en-US" altLang="en-US" sz="1000" b="1">
                  <a:latin typeface="Times New Roman" panose="02020603050405020304" pitchFamily="18" charset="0"/>
                </a:rPr>
              </a:br>
              <a:r>
                <a:rPr lang="en-US" altLang="en-US" sz="1000" b="1">
                  <a:latin typeface="Times New Roman" panose="02020603050405020304" pitchFamily="18" charset="0"/>
                </a:rPr>
                <a:t>Exp Arm D</a:t>
              </a:r>
              <a:endParaRPr lang="en-US" altLang="en-US" sz="1000">
                <a:latin typeface="Times New Roman" panose="02020603050405020304" pitchFamily="18" charset="0"/>
              </a:endParaRPr>
            </a:p>
          </p:txBody>
        </p:sp>
        <p:sp>
          <p:nvSpPr>
            <p:cNvPr id="73" name="Text Box 2">
              <a:extLst>
                <a:ext uri="{FF2B5EF4-FFF2-40B4-BE49-F238E27FC236}">
                  <a16:creationId xmlns:a16="http://schemas.microsoft.com/office/drawing/2014/main" id="{7A9EC457-F558-FF64-E933-1206FF7E0F42}"/>
                </a:ext>
              </a:extLst>
            </p:cNvPr>
            <p:cNvSpPr txBox="1">
              <a:spLocks noChangeArrowheads="1"/>
            </p:cNvSpPr>
            <p:nvPr/>
          </p:nvSpPr>
          <p:spPr bwMode="auto">
            <a:xfrm>
              <a:off x="7842250" y="2935289"/>
              <a:ext cx="744538" cy="2063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Blina Block 1</a:t>
              </a:r>
              <a:endParaRPr lang="en-US" altLang="en-US" sz="1000">
                <a:latin typeface="Times New Roman" panose="02020603050405020304" pitchFamily="18" charset="0"/>
              </a:endParaRPr>
            </a:p>
          </p:txBody>
        </p:sp>
        <p:sp>
          <p:nvSpPr>
            <p:cNvPr id="74" name="Text Box 2">
              <a:extLst>
                <a:ext uri="{FF2B5EF4-FFF2-40B4-BE49-F238E27FC236}">
                  <a16:creationId xmlns:a16="http://schemas.microsoft.com/office/drawing/2014/main" id="{A66A99C3-ADDA-C142-20E9-502486BC24ED}"/>
                </a:ext>
              </a:extLst>
            </p:cNvPr>
            <p:cNvSpPr txBox="1">
              <a:spLocks noChangeArrowheads="1"/>
            </p:cNvSpPr>
            <p:nvPr/>
          </p:nvSpPr>
          <p:spPr bwMode="auto">
            <a:xfrm>
              <a:off x="7837488" y="3646488"/>
              <a:ext cx="742950" cy="1905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Blina Block 2</a:t>
              </a:r>
              <a:endParaRPr lang="en-US" altLang="en-US" sz="1000">
                <a:latin typeface="Times New Roman" panose="02020603050405020304" pitchFamily="18" charset="0"/>
              </a:endParaRPr>
            </a:p>
          </p:txBody>
        </p:sp>
        <p:sp>
          <p:nvSpPr>
            <p:cNvPr id="75" name="Text Box 2">
              <a:extLst>
                <a:ext uri="{FF2B5EF4-FFF2-40B4-BE49-F238E27FC236}">
                  <a16:creationId xmlns:a16="http://schemas.microsoft.com/office/drawing/2014/main" id="{6647E175-C3B5-7C6D-80DF-69336DCC0A76}"/>
                </a:ext>
              </a:extLst>
            </p:cNvPr>
            <p:cNvSpPr txBox="1">
              <a:spLocks noChangeArrowheads="1"/>
            </p:cNvSpPr>
            <p:nvPr/>
          </p:nvSpPr>
          <p:spPr bwMode="auto">
            <a:xfrm>
              <a:off x="7620000" y="3927476"/>
              <a:ext cx="1168400" cy="188913"/>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Delayed Intensification</a:t>
              </a:r>
              <a:endParaRPr lang="en-US" altLang="en-US" sz="1000">
                <a:latin typeface="Times New Roman" panose="02020603050405020304" pitchFamily="18" charset="0"/>
              </a:endParaRPr>
            </a:p>
          </p:txBody>
        </p:sp>
        <p:sp>
          <p:nvSpPr>
            <p:cNvPr id="76" name="Text Box 2">
              <a:extLst>
                <a:ext uri="{FF2B5EF4-FFF2-40B4-BE49-F238E27FC236}">
                  <a16:creationId xmlns:a16="http://schemas.microsoft.com/office/drawing/2014/main" id="{9E6339E8-85B2-47C7-F9EF-D573A2ED8468}"/>
                </a:ext>
              </a:extLst>
            </p:cNvPr>
            <p:cNvSpPr txBox="1">
              <a:spLocks noChangeArrowheads="1"/>
            </p:cNvSpPr>
            <p:nvPr/>
          </p:nvSpPr>
          <p:spPr bwMode="auto">
            <a:xfrm>
              <a:off x="7681914" y="3251200"/>
              <a:ext cx="1157287" cy="30003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 Maintenance I</a:t>
              </a:r>
              <a:br>
                <a:rPr lang="en-US" altLang="en-US" sz="1000" b="1">
                  <a:latin typeface="Times New Roman" panose="02020603050405020304" pitchFamily="18" charset="0"/>
                </a:rPr>
              </a:br>
              <a:r>
                <a:rPr lang="en-US" altLang="en-US" sz="1000" b="1">
                  <a:latin typeface="Times New Roman" panose="02020603050405020304" pitchFamily="18" charset="0"/>
                </a:rPr>
                <a:t>HDMTX</a:t>
              </a:r>
              <a:endParaRPr lang="en-US" altLang="en-US" sz="1000">
                <a:latin typeface="Times New Roman" panose="02020603050405020304" pitchFamily="18" charset="0"/>
              </a:endParaRPr>
            </a:p>
          </p:txBody>
        </p:sp>
        <p:sp>
          <p:nvSpPr>
            <p:cNvPr id="77" name="Text Box 2">
              <a:extLst>
                <a:ext uri="{FF2B5EF4-FFF2-40B4-BE49-F238E27FC236}">
                  <a16:creationId xmlns:a16="http://schemas.microsoft.com/office/drawing/2014/main" id="{6907E927-7B29-9A83-6DB3-163F2441CC0B}"/>
                </a:ext>
              </a:extLst>
            </p:cNvPr>
            <p:cNvSpPr txBox="1">
              <a:spLocks noChangeArrowheads="1"/>
            </p:cNvSpPr>
            <p:nvPr/>
          </p:nvSpPr>
          <p:spPr bwMode="auto">
            <a:xfrm>
              <a:off x="6786564" y="5054600"/>
              <a:ext cx="744537" cy="1968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Maintenance</a:t>
              </a:r>
              <a:endParaRPr lang="en-US" altLang="en-US" sz="1000">
                <a:latin typeface="Times New Roman" panose="02020603050405020304" pitchFamily="18" charset="0"/>
              </a:endParaRPr>
            </a:p>
          </p:txBody>
        </p:sp>
        <p:sp>
          <p:nvSpPr>
            <p:cNvPr id="78" name="Text Box 2">
              <a:extLst>
                <a:ext uri="{FF2B5EF4-FFF2-40B4-BE49-F238E27FC236}">
                  <a16:creationId xmlns:a16="http://schemas.microsoft.com/office/drawing/2014/main" id="{41ECC3DB-6FF3-1804-81D3-A7A16198C064}"/>
                </a:ext>
              </a:extLst>
            </p:cNvPr>
            <p:cNvSpPr txBox="1">
              <a:spLocks noChangeArrowheads="1"/>
            </p:cNvSpPr>
            <p:nvPr/>
          </p:nvSpPr>
          <p:spPr bwMode="auto">
            <a:xfrm>
              <a:off x="7842250" y="5059364"/>
              <a:ext cx="744538" cy="1984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Maintenance</a:t>
              </a:r>
              <a:endParaRPr lang="en-US" altLang="en-US" sz="1000">
                <a:latin typeface="Times New Roman" panose="02020603050405020304" pitchFamily="18" charset="0"/>
              </a:endParaRPr>
            </a:p>
          </p:txBody>
        </p:sp>
        <p:sp>
          <p:nvSpPr>
            <p:cNvPr id="79" name="Text Box 2">
              <a:extLst>
                <a:ext uri="{FF2B5EF4-FFF2-40B4-BE49-F238E27FC236}">
                  <a16:creationId xmlns:a16="http://schemas.microsoft.com/office/drawing/2014/main" id="{59B39BCA-21DB-B8F0-AE69-43BF61507F26}"/>
                </a:ext>
              </a:extLst>
            </p:cNvPr>
            <p:cNvSpPr txBox="1">
              <a:spLocks noChangeArrowheads="1"/>
            </p:cNvSpPr>
            <p:nvPr/>
          </p:nvSpPr>
          <p:spPr bwMode="auto">
            <a:xfrm>
              <a:off x="6769100" y="3238500"/>
              <a:ext cx="774700" cy="38893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a:t>
              </a:r>
              <a:br>
                <a:rPr lang="en-US" altLang="en-US" sz="1000" b="1">
                  <a:latin typeface="Times New Roman" panose="02020603050405020304" pitchFamily="18" charset="0"/>
                </a:rPr>
              </a:br>
              <a:r>
                <a:rPr lang="en-US" altLang="en-US" sz="1000" b="1">
                  <a:latin typeface="Times New Roman" panose="02020603050405020304" pitchFamily="18" charset="0"/>
                </a:rPr>
                <a:t>Maintenance I</a:t>
              </a:r>
              <a:br>
                <a:rPr lang="en-US" altLang="en-US" sz="1000" b="1">
                  <a:latin typeface="Times New Roman" panose="02020603050405020304" pitchFamily="18" charset="0"/>
                </a:rPr>
              </a:br>
              <a:r>
                <a:rPr lang="en-US" altLang="en-US" sz="1000" b="1">
                  <a:latin typeface="Times New Roman" panose="02020603050405020304" pitchFamily="18" charset="0"/>
                </a:rPr>
                <a:t>HDMTX</a:t>
              </a:r>
              <a:endParaRPr lang="en-US" altLang="en-US" sz="1000">
                <a:latin typeface="Times New Roman" panose="02020603050405020304" pitchFamily="18" charset="0"/>
              </a:endParaRPr>
            </a:p>
            <a:p>
              <a:pPr algn="ctr" defTabSz="457200" fontAlgn="base">
                <a:spcBef>
                  <a:spcPct val="0"/>
                </a:spcBef>
                <a:spcAft>
                  <a:spcPct val="0"/>
                </a:spcAft>
              </a:pPr>
              <a:r>
                <a:rPr lang="en-US" altLang="en-US" sz="1000" b="1">
                  <a:latin typeface="Times New Roman" panose="02020603050405020304" pitchFamily="18" charset="0"/>
                </a:rPr>
                <a:t> </a:t>
              </a:r>
              <a:endParaRPr lang="en-US" altLang="en-US" sz="1000">
                <a:latin typeface="Times New Roman" panose="02020603050405020304" pitchFamily="18" charset="0"/>
              </a:endParaRPr>
            </a:p>
          </p:txBody>
        </p:sp>
        <p:sp>
          <p:nvSpPr>
            <p:cNvPr id="80" name="Text Box 2">
              <a:extLst>
                <a:ext uri="{FF2B5EF4-FFF2-40B4-BE49-F238E27FC236}">
                  <a16:creationId xmlns:a16="http://schemas.microsoft.com/office/drawing/2014/main" id="{C939D3BD-229E-BFCB-1B4A-99C235169DF4}"/>
                </a:ext>
              </a:extLst>
            </p:cNvPr>
            <p:cNvSpPr txBox="1">
              <a:spLocks noChangeArrowheads="1"/>
            </p:cNvSpPr>
            <p:nvPr/>
          </p:nvSpPr>
          <p:spPr bwMode="auto">
            <a:xfrm>
              <a:off x="6775450" y="3933825"/>
              <a:ext cx="768350" cy="3302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Delayed</a:t>
              </a:r>
              <a:br>
                <a:rPr lang="en-US" altLang="en-US" sz="1000" b="1">
                  <a:latin typeface="Times New Roman" panose="02020603050405020304" pitchFamily="18" charset="0"/>
                </a:rPr>
              </a:br>
              <a:r>
                <a:rPr lang="en-US" altLang="en-US" sz="1000" b="1">
                  <a:latin typeface="Times New Roman" panose="02020603050405020304" pitchFamily="18" charset="0"/>
                </a:rPr>
                <a:t>Intensification</a:t>
              </a:r>
              <a:endParaRPr lang="en-US" altLang="en-US" sz="1000">
                <a:latin typeface="Times New Roman" panose="02020603050405020304" pitchFamily="18" charset="0"/>
              </a:endParaRPr>
            </a:p>
          </p:txBody>
        </p:sp>
        <p:sp>
          <p:nvSpPr>
            <p:cNvPr id="81" name="Text Box 2">
              <a:extLst>
                <a:ext uri="{FF2B5EF4-FFF2-40B4-BE49-F238E27FC236}">
                  <a16:creationId xmlns:a16="http://schemas.microsoft.com/office/drawing/2014/main" id="{57FE639A-E485-ACA3-5005-A4063EAA3D1D}"/>
                </a:ext>
              </a:extLst>
            </p:cNvPr>
            <p:cNvSpPr txBox="1">
              <a:spLocks noChangeArrowheads="1"/>
            </p:cNvSpPr>
            <p:nvPr/>
          </p:nvSpPr>
          <p:spPr bwMode="auto">
            <a:xfrm>
              <a:off x="5638800" y="4565650"/>
              <a:ext cx="825500" cy="3873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a:t>
              </a:r>
              <a:br>
                <a:rPr lang="en-US" altLang="en-US" sz="1000" b="1">
                  <a:latin typeface="Times New Roman" panose="02020603050405020304" pitchFamily="18" charset="0"/>
                </a:rPr>
              </a:br>
              <a:r>
                <a:rPr lang="en-US" altLang="en-US" sz="1000" b="1">
                  <a:latin typeface="Times New Roman" panose="02020603050405020304" pitchFamily="18" charset="0"/>
                </a:rPr>
                <a:t>Maintenance II</a:t>
              </a:r>
              <a:br>
                <a:rPr lang="en-US" altLang="en-US" sz="1000" b="1">
                  <a:latin typeface="Times New Roman" panose="02020603050405020304" pitchFamily="18" charset="0"/>
                </a:rPr>
              </a:br>
              <a:r>
                <a:rPr lang="en-US" altLang="en-US" sz="1000" b="1">
                  <a:latin typeface="Times New Roman" panose="02020603050405020304" pitchFamily="18" charset="0"/>
                </a:rPr>
                <a:t>EscMTX</a:t>
              </a:r>
              <a:endParaRPr lang="en-US" altLang="en-US" sz="1000">
                <a:latin typeface="Times New Roman" panose="02020603050405020304" pitchFamily="18" charset="0"/>
              </a:endParaRPr>
            </a:p>
          </p:txBody>
        </p:sp>
        <p:sp>
          <p:nvSpPr>
            <p:cNvPr id="82" name="Text Box 2">
              <a:extLst>
                <a:ext uri="{FF2B5EF4-FFF2-40B4-BE49-F238E27FC236}">
                  <a16:creationId xmlns:a16="http://schemas.microsoft.com/office/drawing/2014/main" id="{AF026BA8-BD5F-77E3-6B23-F50BAFD44BB7}"/>
                </a:ext>
              </a:extLst>
            </p:cNvPr>
            <p:cNvSpPr txBox="1">
              <a:spLocks noChangeArrowheads="1"/>
            </p:cNvSpPr>
            <p:nvPr/>
          </p:nvSpPr>
          <p:spPr bwMode="auto">
            <a:xfrm>
              <a:off x="6705600" y="4565650"/>
              <a:ext cx="827088" cy="38893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a:t>
              </a:r>
              <a:br>
                <a:rPr lang="en-US" altLang="en-US" sz="1000" b="1">
                  <a:latin typeface="Times New Roman" panose="02020603050405020304" pitchFamily="18" charset="0"/>
                </a:rPr>
              </a:br>
              <a:r>
                <a:rPr lang="en-US" altLang="en-US" sz="1000" b="1">
                  <a:latin typeface="Times New Roman" panose="02020603050405020304" pitchFamily="18" charset="0"/>
                </a:rPr>
                <a:t>Maintenance II</a:t>
              </a:r>
              <a:br>
                <a:rPr lang="en-US" altLang="en-US" sz="1000" b="1">
                  <a:latin typeface="Times New Roman" panose="02020603050405020304" pitchFamily="18" charset="0"/>
                </a:rPr>
              </a:br>
              <a:r>
                <a:rPr lang="en-US" altLang="en-US" sz="1000" b="1">
                  <a:latin typeface="Times New Roman" panose="02020603050405020304" pitchFamily="18" charset="0"/>
                </a:rPr>
                <a:t>CMTX</a:t>
              </a:r>
              <a:endParaRPr lang="en-US" altLang="en-US" sz="1000">
                <a:latin typeface="Times New Roman" panose="02020603050405020304" pitchFamily="18" charset="0"/>
              </a:endParaRPr>
            </a:p>
          </p:txBody>
        </p:sp>
        <p:sp>
          <p:nvSpPr>
            <p:cNvPr id="83" name="Text Box 2">
              <a:extLst>
                <a:ext uri="{FF2B5EF4-FFF2-40B4-BE49-F238E27FC236}">
                  <a16:creationId xmlns:a16="http://schemas.microsoft.com/office/drawing/2014/main" id="{B5A4AF4C-E912-2B39-185F-26A5AF0A428F}"/>
                </a:ext>
              </a:extLst>
            </p:cNvPr>
            <p:cNvSpPr txBox="1">
              <a:spLocks noChangeArrowheads="1"/>
            </p:cNvSpPr>
            <p:nvPr/>
          </p:nvSpPr>
          <p:spPr bwMode="auto">
            <a:xfrm>
              <a:off x="7796214" y="4567239"/>
              <a:ext cx="827087" cy="3889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Interim</a:t>
              </a:r>
              <a:br>
                <a:rPr lang="en-US" altLang="en-US" sz="1000" b="1">
                  <a:latin typeface="Times New Roman" panose="02020603050405020304" pitchFamily="18" charset="0"/>
                </a:rPr>
              </a:br>
              <a:r>
                <a:rPr lang="en-US" altLang="en-US" sz="1000" b="1">
                  <a:latin typeface="Times New Roman" panose="02020603050405020304" pitchFamily="18" charset="0"/>
                </a:rPr>
                <a:t>Maintenance II</a:t>
              </a:r>
              <a:br>
                <a:rPr lang="en-US" altLang="en-US" sz="1000" b="1">
                  <a:latin typeface="Times New Roman" panose="02020603050405020304" pitchFamily="18" charset="0"/>
                </a:rPr>
              </a:br>
              <a:r>
                <a:rPr lang="en-US" altLang="en-US" sz="1000" b="1">
                  <a:latin typeface="Times New Roman" panose="02020603050405020304" pitchFamily="18" charset="0"/>
                </a:rPr>
                <a:t>CMTX</a:t>
              </a:r>
              <a:endParaRPr lang="en-US" altLang="en-US" sz="1000">
                <a:latin typeface="Times New Roman" panose="02020603050405020304" pitchFamily="18" charset="0"/>
              </a:endParaRPr>
            </a:p>
          </p:txBody>
        </p:sp>
        <p:sp>
          <p:nvSpPr>
            <p:cNvPr id="84" name="Text Box 2">
              <a:extLst>
                <a:ext uri="{FF2B5EF4-FFF2-40B4-BE49-F238E27FC236}">
                  <a16:creationId xmlns:a16="http://schemas.microsoft.com/office/drawing/2014/main" id="{AC0AAD1F-46EA-0EC1-1AB5-2BC875D1423E}"/>
                </a:ext>
              </a:extLst>
            </p:cNvPr>
            <p:cNvSpPr txBox="1">
              <a:spLocks noChangeArrowheads="1"/>
            </p:cNvSpPr>
            <p:nvPr/>
          </p:nvSpPr>
          <p:spPr bwMode="auto">
            <a:xfrm>
              <a:off x="7377114" y="925514"/>
              <a:ext cx="1157287" cy="206375"/>
            </a:xfrm>
            <a:prstGeom prst="rect">
              <a:avLst/>
            </a:prstGeom>
            <a:solidFill>
              <a:srgbClr val="C7DEBB"/>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SR-High B-ALL</a:t>
              </a:r>
              <a:endParaRPr lang="en-US" altLang="en-US" sz="1000">
                <a:latin typeface="Times New Roman" panose="02020603050405020304" pitchFamily="18" charset="0"/>
              </a:endParaRPr>
            </a:p>
          </p:txBody>
        </p:sp>
        <p:cxnSp>
          <p:nvCxnSpPr>
            <p:cNvPr id="85" name="Straight Arrow Connector 117">
              <a:extLst>
                <a:ext uri="{FF2B5EF4-FFF2-40B4-BE49-F238E27FC236}">
                  <a16:creationId xmlns:a16="http://schemas.microsoft.com/office/drawing/2014/main" id="{12C853F5-BFF7-F8CC-2BF3-00B98AD71263}"/>
                </a:ext>
              </a:extLst>
            </p:cNvPr>
            <p:cNvCxnSpPr>
              <a:cxnSpLocks noChangeShapeType="1"/>
            </p:cNvCxnSpPr>
            <p:nvPr/>
          </p:nvCxnSpPr>
          <p:spPr bwMode="auto">
            <a:xfrm>
              <a:off x="7142163" y="2441575"/>
              <a:ext cx="0" cy="8255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86" name="Text Box 2">
              <a:extLst>
                <a:ext uri="{FF2B5EF4-FFF2-40B4-BE49-F238E27FC236}">
                  <a16:creationId xmlns:a16="http://schemas.microsoft.com/office/drawing/2014/main" id="{E0ED6BC5-0EA0-7098-EFF6-93BA449EAFE9}"/>
                </a:ext>
              </a:extLst>
            </p:cNvPr>
            <p:cNvSpPr txBox="1">
              <a:spLocks noChangeArrowheads="1"/>
            </p:cNvSpPr>
            <p:nvPr/>
          </p:nvSpPr>
          <p:spPr bwMode="auto">
            <a:xfrm>
              <a:off x="7315200" y="1828801"/>
              <a:ext cx="609600" cy="207963"/>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&lt;0.1%</a:t>
              </a:r>
              <a:endParaRPr lang="en-US" altLang="en-US" sz="1000">
                <a:latin typeface="Times New Roman" panose="02020603050405020304" pitchFamily="18" charset="0"/>
              </a:endParaRPr>
            </a:p>
          </p:txBody>
        </p:sp>
        <p:sp>
          <p:nvSpPr>
            <p:cNvPr id="87" name="Text Box 2">
              <a:extLst>
                <a:ext uri="{FF2B5EF4-FFF2-40B4-BE49-F238E27FC236}">
                  <a16:creationId xmlns:a16="http://schemas.microsoft.com/office/drawing/2014/main" id="{15A6C9A2-75CE-B189-FE68-1E0203CD836D}"/>
                </a:ext>
              </a:extLst>
            </p:cNvPr>
            <p:cNvSpPr txBox="1">
              <a:spLocks noChangeArrowheads="1"/>
            </p:cNvSpPr>
            <p:nvPr/>
          </p:nvSpPr>
          <p:spPr bwMode="auto">
            <a:xfrm>
              <a:off x="3956050" y="2533650"/>
              <a:ext cx="838200" cy="304800"/>
            </a:xfrm>
            <a:prstGeom prst="rect">
              <a:avLst/>
            </a:prstGeom>
            <a:solidFill>
              <a:srgbClr val="FEAE17"/>
            </a:solidFill>
            <a:ln w="19050">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SR-Avg</a:t>
              </a:r>
              <a:br>
                <a:rPr lang="en-US" altLang="en-US" sz="1000" b="1">
                  <a:latin typeface="Times New Roman" panose="02020603050405020304" pitchFamily="18" charset="0"/>
                </a:rPr>
              </a:br>
              <a:r>
                <a:rPr lang="en-US" altLang="en-US" sz="1000" b="1">
                  <a:latin typeface="Times New Roman" panose="02020603050405020304" pitchFamily="18" charset="0"/>
                </a:rPr>
                <a:t>Control Arm A</a:t>
              </a:r>
              <a:endParaRPr lang="en-US" altLang="en-US" sz="1000">
                <a:latin typeface="Times New Roman" panose="02020603050405020304" pitchFamily="18" charset="0"/>
              </a:endParaRPr>
            </a:p>
          </p:txBody>
        </p:sp>
        <p:cxnSp>
          <p:nvCxnSpPr>
            <p:cNvPr id="88" name="Straight Arrow Connector 8">
              <a:extLst>
                <a:ext uri="{FF2B5EF4-FFF2-40B4-BE49-F238E27FC236}">
                  <a16:creationId xmlns:a16="http://schemas.microsoft.com/office/drawing/2014/main" id="{8BB13449-454A-FF5E-8CD5-FED9717AE96B}"/>
                </a:ext>
              </a:extLst>
            </p:cNvPr>
            <p:cNvCxnSpPr>
              <a:cxnSpLocks noChangeShapeType="1"/>
            </p:cNvCxnSpPr>
            <p:nvPr/>
          </p:nvCxnSpPr>
          <p:spPr bwMode="auto">
            <a:xfrm>
              <a:off x="8305800" y="1711326"/>
              <a:ext cx="0" cy="125413"/>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89" name="Text Box 2">
              <a:extLst>
                <a:ext uri="{FF2B5EF4-FFF2-40B4-BE49-F238E27FC236}">
                  <a16:creationId xmlns:a16="http://schemas.microsoft.com/office/drawing/2014/main" id="{7D339BA6-E699-C947-B34A-2E1FDBE0111F}"/>
                </a:ext>
              </a:extLst>
            </p:cNvPr>
            <p:cNvSpPr txBox="1">
              <a:spLocks noChangeArrowheads="1"/>
            </p:cNvSpPr>
            <p:nvPr/>
          </p:nvSpPr>
          <p:spPr bwMode="auto">
            <a:xfrm>
              <a:off x="7594600" y="1555751"/>
              <a:ext cx="742950" cy="1809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EOC</a:t>
              </a:r>
              <a:r>
                <a:rPr lang="en-US" altLang="en-US" sz="1000" b="1" baseline="30000">
                  <a:latin typeface="Times New Roman" panose="02020603050405020304" pitchFamily="18" charset="0"/>
                </a:rPr>
                <a:t>10</a:t>
              </a:r>
              <a:r>
                <a:rPr lang="en-US" altLang="en-US" sz="1000" b="1">
                  <a:latin typeface="Times New Roman" panose="02020603050405020304" pitchFamily="18" charset="0"/>
                </a:rPr>
                <a:t> MRD</a:t>
              </a:r>
              <a:endParaRPr lang="en-US" altLang="en-US" sz="1000">
                <a:latin typeface="Times New Roman" panose="02020603050405020304" pitchFamily="18" charset="0"/>
              </a:endParaRPr>
            </a:p>
          </p:txBody>
        </p:sp>
        <p:sp>
          <p:nvSpPr>
            <p:cNvPr id="90" name="Text Box 2">
              <a:extLst>
                <a:ext uri="{FF2B5EF4-FFF2-40B4-BE49-F238E27FC236}">
                  <a16:creationId xmlns:a16="http://schemas.microsoft.com/office/drawing/2014/main" id="{85210CEF-C184-3F5F-C412-61522AF38927}"/>
                </a:ext>
              </a:extLst>
            </p:cNvPr>
            <p:cNvSpPr txBox="1">
              <a:spLocks noChangeArrowheads="1"/>
            </p:cNvSpPr>
            <p:nvPr/>
          </p:nvSpPr>
          <p:spPr bwMode="auto">
            <a:xfrm>
              <a:off x="8001000" y="1828801"/>
              <a:ext cx="609600" cy="207963"/>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0.1-0.99%</a:t>
              </a:r>
              <a:endParaRPr lang="en-US" altLang="en-US" sz="1000">
                <a:latin typeface="Times New Roman" panose="02020603050405020304" pitchFamily="18" charset="0"/>
              </a:endParaRPr>
            </a:p>
          </p:txBody>
        </p:sp>
        <p:cxnSp>
          <p:nvCxnSpPr>
            <p:cNvPr id="91" name="Straight Arrow Connector 7">
              <a:extLst>
                <a:ext uri="{FF2B5EF4-FFF2-40B4-BE49-F238E27FC236}">
                  <a16:creationId xmlns:a16="http://schemas.microsoft.com/office/drawing/2014/main" id="{F44E7EDE-97A8-C785-E53F-2B623EC55FBD}"/>
                </a:ext>
              </a:extLst>
            </p:cNvPr>
            <p:cNvCxnSpPr>
              <a:cxnSpLocks noChangeShapeType="1"/>
            </p:cNvCxnSpPr>
            <p:nvPr/>
          </p:nvCxnSpPr>
          <p:spPr bwMode="auto">
            <a:xfrm>
              <a:off x="8305800" y="2030414"/>
              <a:ext cx="0" cy="503237"/>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92" name="Text Box 2">
              <a:extLst>
                <a:ext uri="{FF2B5EF4-FFF2-40B4-BE49-F238E27FC236}">
                  <a16:creationId xmlns:a16="http://schemas.microsoft.com/office/drawing/2014/main" id="{0A926A49-85AF-5CD3-9F5B-6269BEAD4C81}"/>
                </a:ext>
              </a:extLst>
            </p:cNvPr>
            <p:cNvSpPr txBox="1">
              <a:spLocks noChangeArrowheads="1"/>
            </p:cNvSpPr>
            <p:nvPr/>
          </p:nvSpPr>
          <p:spPr bwMode="auto">
            <a:xfrm>
              <a:off x="8686800" y="1541463"/>
              <a:ext cx="609600" cy="207962"/>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≥1%</a:t>
              </a:r>
              <a:endParaRPr lang="en-US" altLang="en-US" sz="1000">
                <a:latin typeface="Times New Roman" panose="02020603050405020304" pitchFamily="18" charset="0"/>
              </a:endParaRPr>
            </a:p>
          </p:txBody>
        </p:sp>
        <p:cxnSp>
          <p:nvCxnSpPr>
            <p:cNvPr id="93" name="Straight Arrow Connector 8">
              <a:extLst>
                <a:ext uri="{FF2B5EF4-FFF2-40B4-BE49-F238E27FC236}">
                  <a16:creationId xmlns:a16="http://schemas.microsoft.com/office/drawing/2014/main" id="{086E38E2-5BF7-CCCE-A3DA-A0287CAC0500}"/>
                </a:ext>
              </a:extLst>
            </p:cNvPr>
            <p:cNvCxnSpPr>
              <a:cxnSpLocks noChangeShapeType="1"/>
            </p:cNvCxnSpPr>
            <p:nvPr/>
          </p:nvCxnSpPr>
          <p:spPr bwMode="auto">
            <a:xfrm flipV="1">
              <a:off x="8337550" y="1660525"/>
              <a:ext cx="349250" cy="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cxnSp>
          <p:nvCxnSpPr>
            <p:cNvPr id="94" name="Straight Arrow Connector 8">
              <a:extLst>
                <a:ext uri="{FF2B5EF4-FFF2-40B4-BE49-F238E27FC236}">
                  <a16:creationId xmlns:a16="http://schemas.microsoft.com/office/drawing/2014/main" id="{34667A34-EA51-3EAA-AF2D-AB3453B622A6}"/>
                </a:ext>
              </a:extLst>
            </p:cNvPr>
            <p:cNvCxnSpPr>
              <a:cxnSpLocks noChangeShapeType="1"/>
            </p:cNvCxnSpPr>
            <p:nvPr/>
          </p:nvCxnSpPr>
          <p:spPr bwMode="auto">
            <a:xfrm flipV="1">
              <a:off x="9296400" y="1660525"/>
              <a:ext cx="349250" cy="0"/>
            </a:xfrm>
            <a:prstGeom prst="straightConnector1">
              <a:avLst/>
            </a:prstGeom>
            <a:noFill/>
            <a:ln w="12700">
              <a:solidFill>
                <a:srgbClr val="000000"/>
              </a:solidFill>
              <a:miter lim="800000"/>
              <a:headEnd/>
              <a:tailEnd type="triangle" w="med" len="sm"/>
            </a:ln>
            <a:extLst>
              <a:ext uri="{909E8E84-426E-40DD-AFC4-6F175D3DCCD1}">
                <a14:hiddenFill xmlns:a14="http://schemas.microsoft.com/office/drawing/2010/main">
                  <a:noFill/>
                </a14:hiddenFill>
              </a:ext>
            </a:extLst>
          </p:spPr>
        </p:cxnSp>
        <p:sp>
          <p:nvSpPr>
            <p:cNvPr id="95" name="Text Box 2">
              <a:extLst>
                <a:ext uri="{FF2B5EF4-FFF2-40B4-BE49-F238E27FC236}">
                  <a16:creationId xmlns:a16="http://schemas.microsoft.com/office/drawing/2014/main" id="{55C23DC9-DE3D-9759-C531-1758F5BA0C2B}"/>
                </a:ext>
              </a:extLst>
            </p:cNvPr>
            <p:cNvSpPr txBox="1">
              <a:spLocks noChangeArrowheads="1"/>
            </p:cNvSpPr>
            <p:nvPr/>
          </p:nvSpPr>
          <p:spPr bwMode="auto">
            <a:xfrm>
              <a:off x="9677400" y="1524001"/>
              <a:ext cx="914400" cy="284163"/>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pPr>
              <a:r>
                <a:rPr lang="en-US" altLang="en-US" sz="1000" b="1">
                  <a:latin typeface="Times New Roman" panose="02020603050405020304" pitchFamily="18" charset="0"/>
                </a:rPr>
                <a:t>Off protocol therapy</a:t>
              </a:r>
              <a:endParaRPr lang="en-US" altLang="en-US" sz="1000">
                <a:latin typeface="Times New Roman" panose="02020603050405020304" pitchFamily="18" charset="0"/>
              </a:endParaRPr>
            </a:p>
          </p:txBody>
        </p:sp>
      </p:grpSp>
      <p:sp>
        <p:nvSpPr>
          <p:cNvPr id="96" name="Rectangle 95">
            <a:extLst>
              <a:ext uri="{FF2B5EF4-FFF2-40B4-BE49-F238E27FC236}">
                <a16:creationId xmlns:a16="http://schemas.microsoft.com/office/drawing/2014/main" id="{5106E0F4-E6A3-C9D9-0716-6DB0AF7BB214}"/>
              </a:ext>
            </a:extLst>
          </p:cNvPr>
          <p:cNvSpPr/>
          <p:nvPr/>
        </p:nvSpPr>
        <p:spPr>
          <a:xfrm>
            <a:off x="4597264" y="852764"/>
            <a:ext cx="7294012" cy="57773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7" name="Rectangle 96">
            <a:extLst>
              <a:ext uri="{FF2B5EF4-FFF2-40B4-BE49-F238E27FC236}">
                <a16:creationId xmlns:a16="http://schemas.microsoft.com/office/drawing/2014/main" id="{A1EC6E35-1D6B-FF65-46A1-CB9F4F1AB082}"/>
              </a:ext>
            </a:extLst>
          </p:cNvPr>
          <p:cNvSpPr/>
          <p:nvPr/>
        </p:nvSpPr>
        <p:spPr>
          <a:xfrm>
            <a:off x="3721440" y="1827980"/>
            <a:ext cx="3875740" cy="12162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9" name="TextBox 98">
            <a:extLst>
              <a:ext uri="{FF2B5EF4-FFF2-40B4-BE49-F238E27FC236}">
                <a16:creationId xmlns:a16="http://schemas.microsoft.com/office/drawing/2014/main" id="{21A02CAE-F8FC-3DBB-CA8B-8D003352601F}"/>
              </a:ext>
            </a:extLst>
          </p:cNvPr>
          <p:cNvSpPr txBox="1"/>
          <p:nvPr/>
        </p:nvSpPr>
        <p:spPr>
          <a:xfrm>
            <a:off x="5227917" y="1305757"/>
            <a:ext cx="6368471"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NCI SR B-ALL patients who were EOI HTS MRD negative may have outcomes as good as SR-Favorable (retrospective data)</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SR-Average, if D29 M HTS MRD negative, assigned to standard therapy to prospectively verify the anticipated outstanding outcome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Data not yet available</a:t>
            </a:r>
          </a:p>
        </p:txBody>
      </p:sp>
      <p:sp>
        <p:nvSpPr>
          <p:cNvPr id="100" name="TextBox 99">
            <a:extLst>
              <a:ext uri="{FF2B5EF4-FFF2-40B4-BE49-F238E27FC236}">
                <a16:creationId xmlns:a16="http://schemas.microsoft.com/office/drawing/2014/main" id="{BDBB06E9-E689-0DC9-5292-DB3D9BC0A209}"/>
              </a:ext>
            </a:extLst>
          </p:cNvPr>
          <p:cNvSpPr txBox="1"/>
          <p:nvPr/>
        </p:nvSpPr>
        <p:spPr>
          <a:xfrm>
            <a:off x="9705659" y="6345138"/>
            <a:ext cx="24863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Wood et al. Blood. 2018</a:t>
            </a:r>
          </a:p>
        </p:txBody>
      </p:sp>
      <p:sp>
        <p:nvSpPr>
          <p:cNvPr id="101" name="Rectangle 100">
            <a:extLst>
              <a:ext uri="{FF2B5EF4-FFF2-40B4-BE49-F238E27FC236}">
                <a16:creationId xmlns:a16="http://schemas.microsoft.com/office/drawing/2014/main" id="{967C5636-AEFB-A564-7D9A-997B65CE9734}"/>
              </a:ext>
            </a:extLst>
          </p:cNvPr>
          <p:cNvSpPr/>
          <p:nvPr/>
        </p:nvSpPr>
        <p:spPr>
          <a:xfrm>
            <a:off x="4558147" y="3957496"/>
            <a:ext cx="45719" cy="1349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 name="Rectangle 101">
            <a:extLst>
              <a:ext uri="{FF2B5EF4-FFF2-40B4-BE49-F238E27FC236}">
                <a16:creationId xmlns:a16="http://schemas.microsoft.com/office/drawing/2014/main" id="{40653F35-DFEE-ADB9-3CBC-FD3082989B2A}"/>
              </a:ext>
            </a:extLst>
          </p:cNvPr>
          <p:cNvSpPr/>
          <p:nvPr/>
        </p:nvSpPr>
        <p:spPr>
          <a:xfrm>
            <a:off x="3827362" y="1762645"/>
            <a:ext cx="750344" cy="6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7348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Unanswered Questions</a:t>
            </a:r>
            <a:endParaRPr lang="en-CA"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5" name="Content Placeholder 2">
            <a:extLst>
              <a:ext uri="{FF2B5EF4-FFF2-40B4-BE49-F238E27FC236}">
                <a16:creationId xmlns:a16="http://schemas.microsoft.com/office/drawing/2014/main" id="{039D10E4-3597-9DAF-1FA1-2078E5363BCD}"/>
              </a:ext>
            </a:extLst>
          </p:cNvPr>
          <p:cNvSpPr>
            <a:spLocks noGrp="1"/>
          </p:cNvSpPr>
          <p:nvPr>
            <p:ph idx="1"/>
          </p:nvPr>
        </p:nvSpPr>
        <p:spPr>
          <a:xfrm>
            <a:off x="362074" y="1359297"/>
            <a:ext cx="11467852" cy="2846944"/>
          </a:xfrm>
        </p:spPr>
        <p:txBody>
          <a:bodyPr numCol="1">
            <a:normAutofit/>
          </a:bodyPr>
          <a:lstStyle/>
          <a:p>
            <a:pPr marL="514350" indent="-514350">
              <a:buFont typeface="+mj-lt"/>
              <a:buAutoNum type="arabicPeriod" startAt="3"/>
            </a:pPr>
            <a:r>
              <a:rPr lang="en-US" sz="2400" dirty="0"/>
              <a:t>Why are there still a small number of relapses? Do our traditional prognosticators still apply? Will there be new ones?</a:t>
            </a:r>
          </a:p>
          <a:p>
            <a:pPr marL="514350" indent="-514350">
              <a:buFont typeface="+mj-lt"/>
              <a:buAutoNum type="arabicPeriod" startAt="3"/>
            </a:pPr>
            <a:endParaRPr lang="en-US" sz="2400" dirty="0"/>
          </a:p>
          <a:p>
            <a:pPr marL="514350" indent="-514350">
              <a:buFont typeface="+mj-lt"/>
              <a:buAutoNum type="arabicPeriod" startAt="3"/>
            </a:pPr>
            <a:r>
              <a:rPr lang="en-US" sz="2400" dirty="0"/>
              <a:t>Who is at highest risk of toxicities like CRS and neurotoxicity? Is the increased infectious risk because of hypogammaglobulinemia? Can that risk be mitigated by the use of IVIG</a:t>
            </a:r>
          </a:p>
          <a:p>
            <a:endParaRPr lang="en-US" dirty="0"/>
          </a:p>
        </p:txBody>
      </p:sp>
      <p:sp>
        <p:nvSpPr>
          <p:cNvPr id="7" name="Content Placeholder 2">
            <a:extLst>
              <a:ext uri="{FF2B5EF4-FFF2-40B4-BE49-F238E27FC236}">
                <a16:creationId xmlns:a16="http://schemas.microsoft.com/office/drawing/2014/main" id="{50F1F58F-DE89-FD4A-AEAC-9DA6260C8A78}"/>
              </a:ext>
            </a:extLst>
          </p:cNvPr>
          <p:cNvSpPr txBox="1">
            <a:spLocks/>
          </p:cNvSpPr>
          <p:nvPr/>
        </p:nvSpPr>
        <p:spPr>
          <a:xfrm>
            <a:off x="362074" y="4062549"/>
            <a:ext cx="8781926" cy="2442755"/>
          </a:xfrm>
          <a:prstGeom prst="rect">
            <a:avLst/>
          </a:prstGeom>
        </p:spPr>
        <p:txBody>
          <a:bodyPr vert="horz" lIns="91440" tIns="45720" rIns="91440" bIns="45720" numCol="1"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5"/>
            </a:pPr>
            <a:r>
              <a:rPr lang="en-US" sz="2400" dirty="0"/>
              <a:t>What happens with longer follow up?</a:t>
            </a:r>
          </a:p>
          <a:p>
            <a:pPr marL="514350" indent="-514350">
              <a:buFont typeface="+mj-lt"/>
              <a:buAutoNum type="arabicPeriod" startAt="5"/>
            </a:pPr>
            <a:endParaRPr lang="en-US" sz="2400" dirty="0"/>
          </a:p>
          <a:p>
            <a:pPr marL="514350" indent="-514350">
              <a:buFont typeface="+mj-lt"/>
              <a:buAutoNum type="arabicPeriod" startAt="5"/>
            </a:pPr>
            <a:r>
              <a:rPr lang="en-US" sz="2400" dirty="0"/>
              <a:t>Is </a:t>
            </a:r>
            <a:r>
              <a:rPr lang="en-US" sz="2400" dirty="0" err="1"/>
              <a:t>blina</a:t>
            </a:r>
            <a:r>
              <a:rPr lang="en-US" sz="2400" dirty="0"/>
              <a:t>-containing relapse therapy or CAR-T cells effective when patients have seen blinatumomab up front?</a:t>
            </a:r>
          </a:p>
          <a:p>
            <a:endParaRPr lang="en-US" dirty="0"/>
          </a:p>
          <a:p>
            <a:endParaRPr lang="en-US" sz="2400" dirty="0"/>
          </a:p>
          <a:p>
            <a:endParaRPr lang="en-US" dirty="0"/>
          </a:p>
        </p:txBody>
      </p:sp>
      <p:pic>
        <p:nvPicPr>
          <p:cNvPr id="3" name="Picture 2">
            <a:extLst>
              <a:ext uri="{FF2B5EF4-FFF2-40B4-BE49-F238E27FC236}">
                <a16:creationId xmlns:a16="http://schemas.microsoft.com/office/drawing/2014/main" id="{CE92E362-C62A-C54E-905B-6B1C1FF20DCE}"/>
              </a:ext>
            </a:extLst>
          </p:cNvPr>
          <p:cNvPicPr>
            <a:picLocks noChangeAspect="1"/>
          </p:cNvPicPr>
          <p:nvPr/>
        </p:nvPicPr>
        <p:blipFill>
          <a:blip r:embed="rId3"/>
          <a:stretch>
            <a:fillRect/>
          </a:stretch>
        </p:blipFill>
        <p:spPr>
          <a:xfrm>
            <a:off x="9109297" y="4062549"/>
            <a:ext cx="2693705" cy="1789249"/>
          </a:xfrm>
          <a:prstGeom prst="rect">
            <a:avLst/>
          </a:prstGeom>
        </p:spPr>
      </p:pic>
    </p:spTree>
    <p:extLst>
      <p:ext uri="{BB962C8B-B14F-4D97-AF65-F5344CB8AC3E}">
        <p14:creationId xmlns:p14="http://schemas.microsoft.com/office/powerpoint/2010/main" val="32640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15" y="0"/>
            <a:ext cx="9143999" cy="6858000"/>
          </a:xfrm>
          <a:prstGeom prst="rect">
            <a:avLst/>
          </a:prstGeom>
        </p:spPr>
      </p:pic>
      <p:sp>
        <p:nvSpPr>
          <p:cNvPr id="5" name="Content Placeholder 6">
            <a:extLst>
              <a:ext uri="{FF2B5EF4-FFF2-40B4-BE49-F238E27FC236}">
                <a16:creationId xmlns:a16="http://schemas.microsoft.com/office/drawing/2014/main" id="{FB47846D-37A7-5F72-753A-88A0347F8F6E}"/>
              </a:ext>
            </a:extLst>
          </p:cNvPr>
          <p:cNvSpPr>
            <a:spLocks noGrp="1"/>
          </p:cNvSpPr>
          <p:nvPr>
            <p:ph idx="1"/>
          </p:nvPr>
        </p:nvSpPr>
        <p:spPr>
          <a:xfrm>
            <a:off x="9306232" y="2005781"/>
            <a:ext cx="2580967" cy="4166430"/>
          </a:xfrm>
        </p:spPr>
        <p:txBody>
          <a:bodyPr numCol="1">
            <a:normAutofit/>
          </a:bodyPr>
          <a:lstStyle/>
          <a:p>
            <a:pPr marL="0" indent="0" algn="ctr">
              <a:lnSpc>
                <a:spcPct val="200000"/>
              </a:lnSpc>
              <a:buNone/>
            </a:pPr>
            <a:r>
              <a:rPr lang="en-CA" sz="2800" dirty="0">
                <a:latin typeface="Calibri" panose="020F0502020204030204" pitchFamily="34" charset="0"/>
                <a:cs typeface="Calibri" panose="020F0502020204030204" pitchFamily="34" charset="0"/>
              </a:rPr>
              <a:t>About 3,000 of pediatric ALL in the US annually</a:t>
            </a:r>
          </a:p>
        </p:txBody>
      </p:sp>
    </p:spTree>
    <p:extLst>
      <p:ext uri="{BB962C8B-B14F-4D97-AF65-F5344CB8AC3E}">
        <p14:creationId xmlns:p14="http://schemas.microsoft.com/office/powerpoint/2010/main" val="402850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350561" y="298159"/>
            <a:ext cx="10368225" cy="298184"/>
          </a:xfrm>
        </p:spPr>
        <p:txBody>
          <a:bodyPr/>
          <a:lstStyle/>
          <a:p>
            <a:pPr algn="ctr"/>
            <a:r>
              <a:rPr lang="en-GB" sz="3600" dirty="0">
                <a:latin typeface="Calibri" panose="020F0502020204030204" pitchFamily="34" charset="0"/>
                <a:cs typeface="Calibri" panose="020F0502020204030204" pitchFamily="34" charset="0"/>
              </a:rPr>
              <a:t>7. How do we decrease barriers to access?</a:t>
            </a:r>
            <a:endParaRPr lang="en-CA"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3"/>
          <a:stretch>
            <a:fillRect/>
          </a:stretch>
        </p:blipFill>
        <p:spPr>
          <a:xfrm>
            <a:off x="10718787" y="69266"/>
            <a:ext cx="1168412" cy="616524"/>
          </a:xfrm>
          <a:prstGeom prst="rect">
            <a:avLst/>
          </a:prstGeom>
        </p:spPr>
      </p:pic>
      <p:sp>
        <p:nvSpPr>
          <p:cNvPr id="5" name="Content Placeholder 2">
            <a:extLst>
              <a:ext uri="{FF2B5EF4-FFF2-40B4-BE49-F238E27FC236}">
                <a16:creationId xmlns:a16="http://schemas.microsoft.com/office/drawing/2014/main" id="{4562864B-FEBB-77B8-146A-9E4E1D1BC78A}"/>
              </a:ext>
            </a:extLst>
          </p:cNvPr>
          <p:cNvSpPr txBox="1">
            <a:spLocks/>
          </p:cNvSpPr>
          <p:nvPr/>
        </p:nvSpPr>
        <p:spPr>
          <a:xfrm>
            <a:off x="362074" y="1333171"/>
            <a:ext cx="11467852" cy="5159704"/>
          </a:xfrm>
          <a:prstGeom prst="rect">
            <a:avLst/>
          </a:prstGeom>
        </p:spPr>
        <p:txBody>
          <a:bodyPr vert="horz" lIns="91440" tIns="45720" rIns="91440" bIns="45720" numCol="1"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mn-lt"/>
              </a:rPr>
              <a:t>Huge logistical burden for families and cost to either caregivers or healthcare systems</a:t>
            </a:r>
          </a:p>
          <a:p>
            <a:endParaRPr lang="en-US" sz="2800" dirty="0">
              <a:latin typeface="+mn-lt"/>
            </a:endParaRPr>
          </a:p>
          <a:p>
            <a:r>
              <a:rPr lang="en-US" sz="2800" dirty="0">
                <a:latin typeface="+mn-lt"/>
              </a:rPr>
              <a:t>Access to children in remote/rural areas? From families with limited resources?</a:t>
            </a:r>
          </a:p>
          <a:p>
            <a:endParaRPr lang="en-US" sz="2800" dirty="0">
              <a:latin typeface="+mn-lt"/>
            </a:endParaRPr>
          </a:p>
          <a:p>
            <a:r>
              <a:rPr lang="en-US" sz="2800" dirty="0">
                <a:latin typeface="+mn-lt"/>
              </a:rPr>
              <a:t>Access to low- and middle-income countries?</a:t>
            </a:r>
          </a:p>
          <a:p>
            <a:pPr marL="514350" indent="-514350">
              <a:buFont typeface="+mj-lt"/>
              <a:buAutoNum type="arabicPeriod" startAt="3"/>
            </a:pPr>
            <a:endParaRPr lang="en-US" dirty="0"/>
          </a:p>
          <a:p>
            <a:endParaRPr lang="en-US" sz="2400" dirty="0"/>
          </a:p>
          <a:p>
            <a:endParaRPr lang="en-US" dirty="0"/>
          </a:p>
        </p:txBody>
      </p:sp>
      <p:pic>
        <p:nvPicPr>
          <p:cNvPr id="4" name="Picture 3">
            <a:extLst>
              <a:ext uri="{FF2B5EF4-FFF2-40B4-BE49-F238E27FC236}">
                <a16:creationId xmlns:a16="http://schemas.microsoft.com/office/drawing/2014/main" id="{6657218B-011C-F74C-91F9-64C9C2F0295C}"/>
              </a:ext>
            </a:extLst>
          </p:cNvPr>
          <p:cNvPicPr>
            <a:picLocks noChangeAspect="1"/>
          </p:cNvPicPr>
          <p:nvPr/>
        </p:nvPicPr>
        <p:blipFill>
          <a:blip r:embed="rId4"/>
          <a:stretch>
            <a:fillRect/>
          </a:stretch>
        </p:blipFill>
        <p:spPr>
          <a:xfrm>
            <a:off x="8948114" y="4250689"/>
            <a:ext cx="2881812" cy="2347282"/>
          </a:xfrm>
          <a:prstGeom prst="rect">
            <a:avLst/>
          </a:prstGeom>
        </p:spPr>
      </p:pic>
    </p:spTree>
    <p:extLst>
      <p:ext uri="{BB962C8B-B14F-4D97-AF65-F5344CB8AC3E}">
        <p14:creationId xmlns:p14="http://schemas.microsoft.com/office/powerpoint/2010/main" val="371931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169820" y="298158"/>
            <a:ext cx="11129553" cy="387631"/>
          </a:xfrm>
        </p:spPr>
        <p:txBody>
          <a:bodyPr/>
          <a:lstStyle/>
          <a:p>
            <a:pPr algn="ctr"/>
            <a:r>
              <a:rPr lang="en-GB" sz="3600" dirty="0">
                <a:latin typeface="Calibri" panose="020F0502020204030204" pitchFamily="34" charset="0"/>
                <a:cs typeface="Calibri" panose="020F0502020204030204" pitchFamily="34" charset="0"/>
              </a:rPr>
              <a:t>8. De-intensification: Can we take away (some) chemo?</a:t>
            </a:r>
            <a:endParaRPr lang="en-CA"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5" name="Content Placeholder 2">
            <a:extLst>
              <a:ext uri="{FF2B5EF4-FFF2-40B4-BE49-F238E27FC236}">
                <a16:creationId xmlns:a16="http://schemas.microsoft.com/office/drawing/2014/main" id="{039D10E4-3597-9DAF-1FA1-2078E5363BCD}"/>
              </a:ext>
            </a:extLst>
          </p:cNvPr>
          <p:cNvSpPr>
            <a:spLocks noGrp="1"/>
          </p:cNvSpPr>
          <p:nvPr>
            <p:ph idx="1"/>
          </p:nvPr>
        </p:nvSpPr>
        <p:spPr>
          <a:xfrm>
            <a:off x="362074" y="1333171"/>
            <a:ext cx="11467852" cy="2846944"/>
          </a:xfrm>
        </p:spPr>
        <p:txBody>
          <a:bodyPr numCol="1">
            <a:normAutofit lnSpcReduction="10000"/>
          </a:bodyPr>
          <a:lstStyle/>
          <a:p>
            <a:r>
              <a:rPr lang="en-US" sz="2400" dirty="0"/>
              <a:t>Evidence from elderly adults with ALL as well as from children with toxicity who received bridging chemo (Hodder et al, JCO, 2024)</a:t>
            </a:r>
          </a:p>
          <a:p>
            <a:endParaRPr lang="en-US" sz="2400" dirty="0"/>
          </a:p>
          <a:p>
            <a:r>
              <a:rPr lang="en-US" sz="2400" dirty="0"/>
              <a:t>Which chemo do we take away? What about agents with CNS activity?</a:t>
            </a:r>
          </a:p>
          <a:p>
            <a:endParaRPr lang="en-US" sz="2400" dirty="0"/>
          </a:p>
          <a:p>
            <a:r>
              <a:rPr lang="en-US" sz="2400" dirty="0"/>
              <a:t>Will require well-designed studies that are acceptable to healthcare providers and families</a:t>
            </a:r>
          </a:p>
          <a:p>
            <a:endParaRPr lang="en-US" dirty="0"/>
          </a:p>
        </p:txBody>
      </p:sp>
      <p:sp>
        <p:nvSpPr>
          <p:cNvPr id="7" name="Content Placeholder 2">
            <a:extLst>
              <a:ext uri="{FF2B5EF4-FFF2-40B4-BE49-F238E27FC236}">
                <a16:creationId xmlns:a16="http://schemas.microsoft.com/office/drawing/2014/main" id="{50F1F58F-DE89-FD4A-AEAC-9DA6260C8A78}"/>
              </a:ext>
            </a:extLst>
          </p:cNvPr>
          <p:cNvSpPr txBox="1">
            <a:spLocks/>
          </p:cNvSpPr>
          <p:nvPr/>
        </p:nvSpPr>
        <p:spPr>
          <a:xfrm>
            <a:off x="362074" y="4284617"/>
            <a:ext cx="8781926" cy="2194561"/>
          </a:xfrm>
          <a:prstGeom prst="rect">
            <a:avLst/>
          </a:prstGeom>
        </p:spPr>
        <p:txBody>
          <a:bodyPr vert="horz" lIns="91440" tIns="45720" rIns="91440" bIns="45720" numCol="1"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next COG SR B-ALL trial will study deintensification, focusing on DI and Maintenance pulses</a:t>
            </a:r>
          </a:p>
          <a:p>
            <a:endParaRPr lang="en-US" sz="2400" dirty="0"/>
          </a:p>
          <a:p>
            <a:r>
              <a:rPr lang="en-US" sz="2400" dirty="0"/>
              <a:t>The next COG DS-High trial will study an immunotherapy-heavy/chemo-light regimen that relies on </a:t>
            </a:r>
            <a:r>
              <a:rPr lang="en-US" sz="2400" dirty="0" err="1"/>
              <a:t>blina</a:t>
            </a:r>
            <a:r>
              <a:rPr lang="en-US" sz="2400" dirty="0"/>
              <a:t> and </a:t>
            </a:r>
            <a:r>
              <a:rPr lang="en-US" sz="2400" dirty="0" err="1"/>
              <a:t>InO</a:t>
            </a:r>
            <a:r>
              <a:rPr lang="en-US" sz="2400" dirty="0"/>
              <a:t> </a:t>
            </a:r>
          </a:p>
          <a:p>
            <a:endParaRPr lang="en-US" dirty="0"/>
          </a:p>
          <a:p>
            <a:endParaRPr lang="en-US" sz="2400" dirty="0"/>
          </a:p>
          <a:p>
            <a:endParaRPr lang="en-US" dirty="0"/>
          </a:p>
        </p:txBody>
      </p:sp>
      <p:pic>
        <p:nvPicPr>
          <p:cNvPr id="9" name="Picture 8">
            <a:extLst>
              <a:ext uri="{FF2B5EF4-FFF2-40B4-BE49-F238E27FC236}">
                <a16:creationId xmlns:a16="http://schemas.microsoft.com/office/drawing/2014/main" id="{1E7F9A44-118B-344A-8622-94EB63104D43}"/>
              </a:ext>
            </a:extLst>
          </p:cNvPr>
          <p:cNvPicPr>
            <a:picLocks noChangeAspect="1"/>
          </p:cNvPicPr>
          <p:nvPr/>
        </p:nvPicPr>
        <p:blipFill>
          <a:blip r:embed="rId3"/>
          <a:stretch>
            <a:fillRect/>
          </a:stretch>
        </p:blipFill>
        <p:spPr>
          <a:xfrm>
            <a:off x="8699862" y="4075612"/>
            <a:ext cx="3187337" cy="2299063"/>
          </a:xfrm>
          <a:prstGeom prst="rect">
            <a:avLst/>
          </a:prstGeom>
        </p:spPr>
      </p:pic>
    </p:spTree>
    <p:extLst>
      <p:ext uri="{BB962C8B-B14F-4D97-AF65-F5344CB8AC3E}">
        <p14:creationId xmlns:p14="http://schemas.microsoft.com/office/powerpoint/2010/main" val="173164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748304" y="298159"/>
            <a:ext cx="10524703" cy="298184"/>
          </a:xfrm>
        </p:spPr>
        <p:txBody>
          <a:bodyPr/>
          <a:lstStyle/>
          <a:p>
            <a:pPr algn="ctr"/>
            <a:r>
              <a:rPr lang="en-GB" sz="3600" dirty="0">
                <a:latin typeface="Calibri" panose="020F0502020204030204" pitchFamily="34" charset="0"/>
                <a:cs typeface="Calibri" panose="020F0502020204030204" pitchFamily="34" charset="0"/>
              </a:rPr>
              <a:t>Acknowledgements</a:t>
            </a:r>
            <a:endParaRPr lang="en-CA"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2"/>
          <a:stretch>
            <a:fillRect/>
          </a:stretch>
        </p:blipFill>
        <p:spPr>
          <a:xfrm>
            <a:off x="10718787" y="69266"/>
            <a:ext cx="1168412" cy="616524"/>
          </a:xfrm>
          <a:prstGeom prst="rect">
            <a:avLst/>
          </a:prstGeom>
        </p:spPr>
      </p:pic>
      <p:sp>
        <p:nvSpPr>
          <p:cNvPr id="9" name="Content Placeholder 3">
            <a:extLst>
              <a:ext uri="{FF2B5EF4-FFF2-40B4-BE49-F238E27FC236}">
                <a16:creationId xmlns:a16="http://schemas.microsoft.com/office/drawing/2014/main" id="{4E7E01EF-5310-04A1-22ED-A8A2CAC5DD0B}"/>
              </a:ext>
            </a:extLst>
          </p:cNvPr>
          <p:cNvSpPr txBox="1">
            <a:spLocks/>
          </p:cNvSpPr>
          <p:nvPr/>
        </p:nvSpPr>
        <p:spPr>
          <a:xfrm>
            <a:off x="6363909" y="1295418"/>
            <a:ext cx="5523289" cy="47426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dirty="0">
                <a:solidFill>
                  <a:srgbClr val="000000"/>
                </a:solidFill>
                <a:highlight>
                  <a:srgbClr val="FFFFFF"/>
                </a:highlight>
              </a:rPr>
              <a:t>Sarah Alexander, Tamara Miller, Kira Bona, Lisa </a:t>
            </a:r>
            <a:r>
              <a:rPr lang="en-US" sz="2200" dirty="0" err="1">
                <a:solidFill>
                  <a:srgbClr val="000000"/>
                </a:solidFill>
                <a:highlight>
                  <a:srgbClr val="FFFFFF"/>
                </a:highlight>
              </a:rPr>
              <a:t>Jacola</a:t>
            </a:r>
            <a:r>
              <a:rPr lang="en-US" sz="2200" dirty="0">
                <a:solidFill>
                  <a:srgbClr val="000000"/>
                </a:solidFill>
                <a:highlight>
                  <a:srgbClr val="FFFFFF"/>
                </a:highlight>
              </a:rPr>
              <a:t>, Julie Brackett</a:t>
            </a:r>
          </a:p>
          <a:p>
            <a:pPr>
              <a:lnSpc>
                <a:spcPct val="100000"/>
              </a:lnSpc>
              <a:spcBef>
                <a:spcPts val="0"/>
              </a:spcBef>
            </a:pPr>
            <a:r>
              <a:rPr lang="en-US" sz="2200" dirty="0">
                <a:solidFill>
                  <a:srgbClr val="000000"/>
                </a:solidFill>
                <a:highlight>
                  <a:srgbClr val="FFFFFF"/>
                </a:highlight>
              </a:rPr>
              <a:t>Mary Beth Sullivan and Michael Thomas</a:t>
            </a:r>
          </a:p>
          <a:p>
            <a:pPr>
              <a:lnSpc>
                <a:spcPct val="100000"/>
              </a:lnSpc>
              <a:spcBef>
                <a:spcPts val="0"/>
              </a:spcBef>
            </a:pPr>
            <a:r>
              <a:rPr lang="en-US" sz="2200" dirty="0">
                <a:solidFill>
                  <a:srgbClr val="000000"/>
                </a:solidFill>
                <a:highlight>
                  <a:srgbClr val="FFFFFF"/>
                </a:highlight>
              </a:rPr>
              <a:t>Dave </a:t>
            </a:r>
            <a:r>
              <a:rPr lang="en-US" sz="2200" dirty="0" err="1">
                <a:solidFill>
                  <a:srgbClr val="000000"/>
                </a:solidFill>
                <a:highlight>
                  <a:srgbClr val="FFFFFF"/>
                </a:highlight>
              </a:rPr>
              <a:t>Teachey</a:t>
            </a:r>
            <a:r>
              <a:rPr lang="en-US" sz="2200" dirty="0">
                <a:solidFill>
                  <a:srgbClr val="000000"/>
                </a:solidFill>
                <a:highlight>
                  <a:srgbClr val="FFFFFF"/>
                </a:highlight>
              </a:rPr>
              <a:t> and Steve Hunger</a:t>
            </a:r>
          </a:p>
          <a:p>
            <a:pPr>
              <a:lnSpc>
                <a:spcPct val="100000"/>
              </a:lnSpc>
              <a:spcBef>
                <a:spcPts val="0"/>
              </a:spcBef>
            </a:pPr>
            <a:r>
              <a:rPr lang="en-US" sz="2200" dirty="0">
                <a:solidFill>
                  <a:srgbClr val="000000"/>
                </a:solidFill>
                <a:highlight>
                  <a:srgbClr val="FFFFFF"/>
                </a:highlight>
              </a:rPr>
              <a:t>Doug Hawkins, Lia Gore, Peter Adamson, Susan Blaney</a:t>
            </a:r>
            <a:endParaRPr lang="en-US" sz="2200" dirty="0"/>
          </a:p>
          <a:p>
            <a:pPr>
              <a:lnSpc>
                <a:spcPct val="100000"/>
              </a:lnSpc>
              <a:spcBef>
                <a:spcPts val="0"/>
              </a:spcBef>
            </a:pPr>
            <a:r>
              <a:rPr lang="en-US" sz="2200" dirty="0">
                <a:solidFill>
                  <a:srgbClr val="000000"/>
                </a:solidFill>
                <a:highlight>
                  <a:srgbClr val="FFFFFF"/>
                </a:highlight>
              </a:rPr>
              <a:t>Lanny Kirsch and entire Adaptive team</a:t>
            </a:r>
          </a:p>
          <a:p>
            <a:pPr>
              <a:lnSpc>
                <a:spcPct val="100000"/>
              </a:lnSpc>
              <a:spcBef>
                <a:spcPts val="0"/>
              </a:spcBef>
            </a:pPr>
            <a:r>
              <a:rPr lang="en-US" sz="2200" dirty="0">
                <a:solidFill>
                  <a:srgbClr val="000000"/>
                </a:solidFill>
                <a:highlight>
                  <a:srgbClr val="FFFFFF"/>
                </a:highlight>
              </a:rPr>
              <a:t>Faraz Zaman, Gerhard </a:t>
            </a:r>
            <a:r>
              <a:rPr lang="en-US" sz="2200" dirty="0" err="1">
                <a:solidFill>
                  <a:srgbClr val="000000"/>
                </a:solidFill>
                <a:highlight>
                  <a:srgbClr val="FFFFFF"/>
                </a:highlight>
              </a:rPr>
              <a:t>Zugmaier</a:t>
            </a:r>
            <a:r>
              <a:rPr lang="en-US" sz="2200" dirty="0">
                <a:solidFill>
                  <a:srgbClr val="000000"/>
                </a:solidFill>
                <a:highlight>
                  <a:srgbClr val="FFFFFF"/>
                </a:highlight>
              </a:rPr>
              <a:t>, and entire Amgen team</a:t>
            </a:r>
          </a:p>
          <a:p>
            <a:pPr>
              <a:lnSpc>
                <a:spcPct val="100000"/>
              </a:lnSpc>
              <a:spcBef>
                <a:spcPts val="0"/>
              </a:spcBef>
            </a:pPr>
            <a:r>
              <a:rPr lang="en-US" sz="2200" dirty="0">
                <a:solidFill>
                  <a:srgbClr val="000000"/>
                </a:solidFill>
                <a:highlight>
                  <a:srgbClr val="FFFFFF"/>
                </a:highlight>
              </a:rPr>
              <a:t>Malcolm Smith and all at NCI CTEP</a:t>
            </a:r>
          </a:p>
          <a:p>
            <a:pPr>
              <a:lnSpc>
                <a:spcPct val="100000"/>
              </a:lnSpc>
              <a:spcBef>
                <a:spcPts val="0"/>
              </a:spcBef>
            </a:pPr>
            <a:r>
              <a:rPr lang="en-US" sz="2200" dirty="0">
                <a:solidFill>
                  <a:srgbClr val="242424"/>
                </a:solidFill>
              </a:rPr>
              <a:t>NCTN Operations Center Grant (U10CA180886)</a:t>
            </a:r>
          </a:p>
          <a:p>
            <a:pPr>
              <a:lnSpc>
                <a:spcPct val="100000"/>
              </a:lnSpc>
              <a:spcBef>
                <a:spcPts val="0"/>
              </a:spcBef>
            </a:pPr>
            <a:r>
              <a:rPr lang="en-US" sz="2200" dirty="0">
                <a:solidFill>
                  <a:srgbClr val="242424"/>
                </a:solidFill>
              </a:rPr>
              <a:t>NCTN Statistics &amp; Data Center Grant (U10CA180899)</a:t>
            </a:r>
          </a:p>
          <a:p>
            <a:pPr>
              <a:lnSpc>
                <a:spcPct val="100000"/>
              </a:lnSpc>
              <a:spcBef>
                <a:spcPts val="0"/>
              </a:spcBef>
            </a:pPr>
            <a:r>
              <a:rPr lang="en-US" sz="2200" dirty="0">
                <a:solidFill>
                  <a:srgbClr val="242424"/>
                </a:solidFill>
              </a:rPr>
              <a:t>St. Baldrick’s Foundation</a:t>
            </a:r>
          </a:p>
          <a:p>
            <a:pPr>
              <a:lnSpc>
                <a:spcPct val="100000"/>
              </a:lnSpc>
              <a:spcBef>
                <a:spcPts val="0"/>
              </a:spcBef>
            </a:pPr>
            <a:endParaRPr lang="en-US" sz="2200" dirty="0">
              <a:solidFill>
                <a:srgbClr val="000000"/>
              </a:solidFill>
              <a:highlight>
                <a:srgbClr val="FFFFFF"/>
              </a:highlight>
            </a:endParaRPr>
          </a:p>
        </p:txBody>
      </p:sp>
      <p:sp>
        <p:nvSpPr>
          <p:cNvPr id="10" name="Content Placeholder 5">
            <a:extLst>
              <a:ext uri="{FF2B5EF4-FFF2-40B4-BE49-F238E27FC236}">
                <a16:creationId xmlns:a16="http://schemas.microsoft.com/office/drawing/2014/main" id="{8FF6B0A5-2B9E-ABF4-4DB7-F919100AC697}"/>
              </a:ext>
            </a:extLst>
          </p:cNvPr>
          <p:cNvSpPr txBox="1">
            <a:spLocks/>
          </p:cNvSpPr>
          <p:nvPr/>
        </p:nvSpPr>
        <p:spPr>
          <a:xfrm>
            <a:off x="304801" y="1295418"/>
            <a:ext cx="5705855" cy="4760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dirty="0">
                <a:solidFill>
                  <a:srgbClr val="000000"/>
                </a:solidFill>
                <a:highlight>
                  <a:srgbClr val="FFFFFF"/>
                </a:highlight>
              </a:rPr>
              <a:t>Mignon </a:t>
            </a:r>
            <a:r>
              <a:rPr lang="en-US" sz="2200" dirty="0" err="1">
                <a:solidFill>
                  <a:srgbClr val="000000"/>
                </a:solidFill>
                <a:highlight>
                  <a:srgbClr val="FFFFFF"/>
                </a:highlight>
              </a:rPr>
              <a:t>Loh</a:t>
            </a:r>
            <a:r>
              <a:rPr lang="en-US" sz="2200" dirty="0">
                <a:solidFill>
                  <a:srgbClr val="000000"/>
                </a:solidFill>
                <a:highlight>
                  <a:srgbClr val="FFFFFF"/>
                </a:highlight>
              </a:rPr>
              <a:t> and Elizabeth </a:t>
            </a:r>
            <a:r>
              <a:rPr lang="en-US" sz="2200" dirty="0" err="1">
                <a:solidFill>
                  <a:srgbClr val="000000"/>
                </a:solidFill>
                <a:highlight>
                  <a:srgbClr val="FFFFFF"/>
                </a:highlight>
              </a:rPr>
              <a:t>Raetz</a:t>
            </a:r>
            <a:endParaRPr lang="en-US" sz="2200" dirty="0">
              <a:solidFill>
                <a:srgbClr val="000000"/>
              </a:solidFill>
              <a:highlight>
                <a:srgbClr val="FFFFFF"/>
              </a:highlight>
            </a:endParaRPr>
          </a:p>
          <a:p>
            <a:pPr>
              <a:lnSpc>
                <a:spcPct val="100000"/>
              </a:lnSpc>
              <a:spcBef>
                <a:spcPts val="0"/>
              </a:spcBef>
            </a:pPr>
            <a:r>
              <a:rPr lang="en-US" sz="2200" dirty="0">
                <a:solidFill>
                  <a:srgbClr val="000000"/>
                </a:solidFill>
                <a:highlight>
                  <a:srgbClr val="FFFFFF"/>
                </a:highlight>
              </a:rPr>
              <a:t>John </a:t>
            </a:r>
            <a:r>
              <a:rPr lang="en-US" sz="2200" dirty="0" err="1">
                <a:solidFill>
                  <a:srgbClr val="000000"/>
                </a:solidFill>
                <a:highlight>
                  <a:srgbClr val="FFFFFF"/>
                </a:highlight>
              </a:rPr>
              <a:t>Kairalla</a:t>
            </a:r>
            <a:r>
              <a:rPr lang="en-US" sz="2200" dirty="0">
                <a:solidFill>
                  <a:srgbClr val="000000"/>
                </a:solidFill>
                <a:highlight>
                  <a:srgbClr val="FFFFFF"/>
                </a:highlight>
              </a:rPr>
              <a:t>, Cindy Wang, Mini </a:t>
            </a:r>
            <a:r>
              <a:rPr lang="en-US" sz="2200" dirty="0" err="1">
                <a:solidFill>
                  <a:srgbClr val="000000"/>
                </a:solidFill>
                <a:highlight>
                  <a:srgbClr val="FFFFFF"/>
                </a:highlight>
              </a:rPr>
              <a:t>Devidas</a:t>
            </a:r>
            <a:endParaRPr lang="en-US" sz="2200" dirty="0">
              <a:solidFill>
                <a:srgbClr val="000000"/>
              </a:solidFill>
              <a:highlight>
                <a:srgbClr val="FFFFFF"/>
              </a:highlight>
            </a:endParaRPr>
          </a:p>
          <a:p>
            <a:pPr>
              <a:lnSpc>
                <a:spcPct val="100000"/>
              </a:lnSpc>
              <a:spcBef>
                <a:spcPts val="0"/>
              </a:spcBef>
            </a:pPr>
            <a:r>
              <a:rPr lang="en-US" sz="2200" dirty="0">
                <a:solidFill>
                  <a:srgbClr val="000000"/>
                </a:solidFill>
                <a:highlight>
                  <a:srgbClr val="FFFFFF"/>
                </a:highlight>
              </a:rPr>
              <a:t>Karen Rabin and Anne </a:t>
            </a:r>
            <a:r>
              <a:rPr lang="en-US" sz="2200" dirty="0" err="1">
                <a:solidFill>
                  <a:srgbClr val="000000"/>
                </a:solidFill>
                <a:highlight>
                  <a:srgbClr val="FFFFFF"/>
                </a:highlight>
              </a:rPr>
              <a:t>Angiolillo</a:t>
            </a:r>
            <a:endParaRPr lang="en-US" sz="2200" dirty="0">
              <a:solidFill>
                <a:srgbClr val="000000"/>
              </a:solidFill>
              <a:highlight>
                <a:srgbClr val="FFFFFF"/>
              </a:highlight>
            </a:endParaRPr>
          </a:p>
          <a:p>
            <a:pPr>
              <a:lnSpc>
                <a:spcPct val="100000"/>
              </a:lnSpc>
              <a:spcBef>
                <a:spcPts val="0"/>
              </a:spcBef>
            </a:pPr>
            <a:r>
              <a:rPr lang="en-US" sz="2200" dirty="0">
                <a:solidFill>
                  <a:srgbClr val="000000"/>
                </a:solidFill>
                <a:highlight>
                  <a:srgbClr val="FFFFFF"/>
                </a:highlight>
              </a:rPr>
              <a:t>Susan Conway</a:t>
            </a:r>
          </a:p>
          <a:p>
            <a:pPr>
              <a:lnSpc>
                <a:spcPct val="100000"/>
              </a:lnSpc>
              <a:spcBef>
                <a:spcPts val="0"/>
              </a:spcBef>
            </a:pPr>
            <a:r>
              <a:rPr lang="en-US" sz="2200" dirty="0">
                <a:solidFill>
                  <a:srgbClr val="000000"/>
                </a:solidFill>
                <a:highlight>
                  <a:srgbClr val="FFFFFF"/>
                </a:highlight>
              </a:rPr>
              <a:t>Holly </a:t>
            </a:r>
            <a:r>
              <a:rPr lang="en-US" sz="2200" dirty="0" err="1">
                <a:solidFill>
                  <a:srgbClr val="000000"/>
                </a:solidFill>
                <a:highlight>
                  <a:srgbClr val="FFFFFF"/>
                </a:highlight>
              </a:rPr>
              <a:t>Kubaney</a:t>
            </a:r>
            <a:r>
              <a:rPr lang="en-US" sz="2200" dirty="0">
                <a:solidFill>
                  <a:srgbClr val="000000"/>
                </a:solidFill>
                <a:highlight>
                  <a:srgbClr val="FFFFFF"/>
                </a:highlight>
              </a:rPr>
              <a:t>, Maki Okada and Sue </a:t>
            </a:r>
            <a:r>
              <a:rPr lang="en-US" sz="2200" dirty="0" err="1">
                <a:solidFill>
                  <a:srgbClr val="000000"/>
                </a:solidFill>
                <a:highlight>
                  <a:srgbClr val="FFFFFF"/>
                </a:highlight>
              </a:rPr>
              <a:t>Zupanec</a:t>
            </a:r>
            <a:endParaRPr lang="en-US" sz="2200" dirty="0">
              <a:solidFill>
                <a:srgbClr val="000000"/>
              </a:solidFill>
              <a:highlight>
                <a:srgbClr val="FFFFFF"/>
              </a:highlight>
            </a:endParaRPr>
          </a:p>
          <a:p>
            <a:pPr>
              <a:lnSpc>
                <a:spcPct val="100000"/>
              </a:lnSpc>
              <a:spcBef>
                <a:spcPts val="0"/>
              </a:spcBef>
            </a:pPr>
            <a:r>
              <a:rPr lang="en-US" sz="2200" dirty="0">
                <a:solidFill>
                  <a:srgbClr val="000000"/>
                </a:solidFill>
                <a:highlight>
                  <a:srgbClr val="FFFFFF"/>
                </a:highlight>
              </a:rPr>
              <a:t>Rachel Vasquez, Christine </a:t>
            </a:r>
            <a:r>
              <a:rPr lang="en-US" sz="2200" dirty="0" err="1">
                <a:solidFill>
                  <a:srgbClr val="000000"/>
                </a:solidFill>
                <a:highlight>
                  <a:srgbClr val="FFFFFF"/>
                </a:highlight>
              </a:rPr>
              <a:t>Petrossian</a:t>
            </a:r>
            <a:r>
              <a:rPr lang="en-US" sz="2200" dirty="0">
                <a:solidFill>
                  <a:srgbClr val="000000"/>
                </a:solidFill>
                <a:highlight>
                  <a:srgbClr val="FFFFFF"/>
                </a:highlight>
              </a:rPr>
              <a:t>, Sarah Vargas</a:t>
            </a:r>
          </a:p>
          <a:p>
            <a:pPr>
              <a:lnSpc>
                <a:spcPct val="100000"/>
              </a:lnSpc>
              <a:spcBef>
                <a:spcPts val="0"/>
              </a:spcBef>
            </a:pPr>
            <a:r>
              <a:rPr lang="en-US" sz="2200" dirty="0">
                <a:solidFill>
                  <a:srgbClr val="000000"/>
                </a:solidFill>
                <a:highlight>
                  <a:srgbClr val="FFFFFF"/>
                </a:highlight>
              </a:rPr>
              <a:t>Olga </a:t>
            </a:r>
            <a:r>
              <a:rPr lang="en-US" sz="2200" dirty="0" err="1">
                <a:solidFill>
                  <a:srgbClr val="000000"/>
                </a:solidFill>
                <a:highlight>
                  <a:srgbClr val="FFFFFF"/>
                </a:highlight>
              </a:rPr>
              <a:t>Militano</a:t>
            </a:r>
            <a:r>
              <a:rPr lang="en-US" sz="2200" dirty="0">
                <a:solidFill>
                  <a:srgbClr val="000000"/>
                </a:solidFill>
                <a:highlight>
                  <a:srgbClr val="FFFFFF"/>
                </a:highlight>
              </a:rPr>
              <a:t> and Tara Wright</a:t>
            </a:r>
          </a:p>
          <a:p>
            <a:pPr>
              <a:lnSpc>
                <a:spcPct val="100000"/>
              </a:lnSpc>
              <a:spcBef>
                <a:spcPts val="0"/>
              </a:spcBef>
            </a:pPr>
            <a:r>
              <a:rPr lang="en-US" sz="2200" dirty="0">
                <a:solidFill>
                  <a:srgbClr val="000000"/>
                </a:solidFill>
                <a:highlight>
                  <a:srgbClr val="FFFFFF"/>
                </a:highlight>
              </a:rPr>
              <a:t>Shalini Reshmi, Yvonne Moyer, Beth Wagner, Adam </a:t>
            </a:r>
            <a:r>
              <a:rPr lang="en-US" sz="2200" dirty="0" err="1">
                <a:solidFill>
                  <a:srgbClr val="000000"/>
                </a:solidFill>
                <a:highlight>
                  <a:srgbClr val="FFFFFF"/>
                </a:highlight>
              </a:rPr>
              <a:t>Poschner</a:t>
            </a:r>
            <a:r>
              <a:rPr lang="en-US" sz="2200" dirty="0">
                <a:solidFill>
                  <a:srgbClr val="000000"/>
                </a:solidFill>
                <a:highlight>
                  <a:srgbClr val="FFFFFF"/>
                </a:highlight>
              </a:rPr>
              <a:t>, entire BPC team</a:t>
            </a:r>
          </a:p>
          <a:p>
            <a:pPr>
              <a:lnSpc>
                <a:spcPct val="100000"/>
              </a:lnSpc>
              <a:spcBef>
                <a:spcPts val="0"/>
              </a:spcBef>
            </a:pPr>
            <a:r>
              <a:rPr lang="en-US" sz="2200" dirty="0">
                <a:solidFill>
                  <a:srgbClr val="000000"/>
                </a:solidFill>
                <a:highlight>
                  <a:srgbClr val="FFFFFF"/>
                </a:highlight>
              </a:rPr>
              <a:t>Mary </a:t>
            </a:r>
            <a:r>
              <a:rPr lang="en-US" sz="2200" dirty="0" err="1">
                <a:solidFill>
                  <a:srgbClr val="000000"/>
                </a:solidFill>
                <a:highlight>
                  <a:srgbClr val="FFFFFF"/>
                </a:highlight>
              </a:rPr>
              <a:t>Shago</a:t>
            </a:r>
            <a:r>
              <a:rPr lang="en-US" sz="2200" dirty="0">
                <a:solidFill>
                  <a:srgbClr val="000000"/>
                </a:solidFill>
                <a:highlight>
                  <a:srgbClr val="FFFFFF"/>
                </a:highlight>
              </a:rPr>
              <a:t> and Drew Carroll</a:t>
            </a:r>
          </a:p>
          <a:p>
            <a:pPr>
              <a:lnSpc>
                <a:spcPct val="100000"/>
              </a:lnSpc>
              <a:spcBef>
                <a:spcPts val="0"/>
              </a:spcBef>
            </a:pPr>
            <a:r>
              <a:rPr lang="en-US" sz="2200" dirty="0">
                <a:solidFill>
                  <a:srgbClr val="000000"/>
                </a:solidFill>
                <a:highlight>
                  <a:srgbClr val="FFFFFF"/>
                </a:highlight>
              </a:rPr>
              <a:t>Brent Wood and Mike Borowitz</a:t>
            </a:r>
          </a:p>
          <a:p>
            <a:pPr>
              <a:lnSpc>
                <a:spcPct val="100000"/>
              </a:lnSpc>
              <a:spcBef>
                <a:spcPts val="0"/>
              </a:spcBef>
            </a:pPr>
            <a:r>
              <a:rPr lang="en-US" sz="2200" dirty="0">
                <a:solidFill>
                  <a:srgbClr val="000000"/>
                </a:solidFill>
                <a:highlight>
                  <a:srgbClr val="FFFFFF"/>
                </a:highlight>
              </a:rPr>
              <a:t>Naomi Winick, Amanda Li, </a:t>
            </a:r>
            <a:r>
              <a:rPr lang="en-US" sz="2200" dirty="0" err="1">
                <a:solidFill>
                  <a:srgbClr val="000000"/>
                </a:solidFill>
                <a:highlight>
                  <a:srgbClr val="FFFFFF"/>
                </a:highlight>
              </a:rPr>
              <a:t>Birte</a:t>
            </a:r>
            <a:r>
              <a:rPr lang="en-US" sz="2200" dirty="0">
                <a:solidFill>
                  <a:srgbClr val="000000"/>
                </a:solidFill>
                <a:highlight>
                  <a:srgbClr val="FFFFFF"/>
                </a:highlight>
              </a:rPr>
              <a:t> </a:t>
            </a:r>
            <a:r>
              <a:rPr lang="en-US" sz="2200" dirty="0" err="1">
                <a:solidFill>
                  <a:srgbClr val="000000"/>
                </a:solidFill>
                <a:highlight>
                  <a:srgbClr val="FFFFFF"/>
                </a:highlight>
              </a:rPr>
              <a:t>Wistinghausen</a:t>
            </a:r>
            <a:r>
              <a:rPr lang="en-US" sz="2200" dirty="0">
                <a:solidFill>
                  <a:srgbClr val="000000"/>
                </a:solidFill>
                <a:highlight>
                  <a:srgbClr val="FFFFFF"/>
                </a:highlight>
              </a:rPr>
              <a:t>, Kaitlin Devine, Pat Brown, Jen </a:t>
            </a:r>
            <a:r>
              <a:rPr lang="en-US" sz="2200" dirty="0" err="1">
                <a:solidFill>
                  <a:srgbClr val="000000"/>
                </a:solidFill>
                <a:highlight>
                  <a:srgbClr val="FFFFFF"/>
                </a:highlight>
              </a:rPr>
              <a:t>McNeer</a:t>
            </a:r>
            <a:r>
              <a:rPr lang="en-US" sz="2200" dirty="0">
                <a:solidFill>
                  <a:srgbClr val="000000"/>
                </a:solidFill>
                <a:highlight>
                  <a:srgbClr val="FFFFFF"/>
                </a:highlight>
              </a:rPr>
              <a:t>, Maureen O’Brien</a:t>
            </a:r>
          </a:p>
          <a:p>
            <a:pPr>
              <a:lnSpc>
                <a:spcPct val="100000"/>
              </a:lnSpc>
              <a:spcBef>
                <a:spcPts val="0"/>
              </a:spcBef>
            </a:pPr>
            <a:endParaRPr lang="en-US" sz="2200" dirty="0">
              <a:solidFill>
                <a:srgbClr val="000000"/>
              </a:solidFill>
              <a:highlight>
                <a:srgbClr val="FFFFFF"/>
              </a:highlight>
            </a:endParaRPr>
          </a:p>
          <a:p>
            <a:pPr>
              <a:lnSpc>
                <a:spcPct val="100000"/>
              </a:lnSpc>
              <a:spcBef>
                <a:spcPts val="0"/>
              </a:spcBef>
            </a:pPr>
            <a:endParaRPr lang="en-US" sz="2200" dirty="0">
              <a:solidFill>
                <a:srgbClr val="000000"/>
              </a:solidFill>
              <a:highlight>
                <a:srgbClr val="FFFFFF"/>
              </a:highlight>
            </a:endParaRPr>
          </a:p>
          <a:p>
            <a:pPr>
              <a:lnSpc>
                <a:spcPct val="100000"/>
              </a:lnSpc>
            </a:pPr>
            <a:endParaRPr lang="en-US" sz="2200" dirty="0"/>
          </a:p>
        </p:txBody>
      </p:sp>
    </p:spTree>
    <p:extLst>
      <p:ext uri="{BB962C8B-B14F-4D97-AF65-F5344CB8AC3E}">
        <p14:creationId xmlns:p14="http://schemas.microsoft.com/office/powerpoint/2010/main" val="1178496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8A86-888E-F2E6-871C-719458AE488A}"/>
              </a:ext>
            </a:extLst>
          </p:cNvPr>
          <p:cNvSpPr>
            <a:spLocks noGrp="1"/>
          </p:cNvSpPr>
          <p:nvPr>
            <p:ph type="title"/>
          </p:nvPr>
        </p:nvSpPr>
        <p:spPr>
          <a:xfrm>
            <a:off x="778290" y="291760"/>
            <a:ext cx="10524703" cy="298184"/>
          </a:xfrm>
        </p:spPr>
        <p:txBody>
          <a:bodyPr/>
          <a:lstStyle/>
          <a:p>
            <a:pPr algn="ctr"/>
            <a:r>
              <a:rPr lang="en-GB" sz="3600" dirty="0">
                <a:latin typeface="Calibri" panose="020F0502020204030204" pitchFamily="34" charset="0"/>
                <a:cs typeface="Calibri" panose="020F0502020204030204" pitchFamily="34" charset="0"/>
              </a:rPr>
              <a:t>Acknowledgements</a:t>
            </a:r>
            <a:endParaRPr lang="en-CA"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DA5A7E8-65F6-B267-2768-714100B859A4}"/>
              </a:ext>
            </a:extLst>
          </p:cNvPr>
          <p:cNvPicPr>
            <a:picLocks noChangeAspect="1"/>
          </p:cNvPicPr>
          <p:nvPr/>
        </p:nvPicPr>
        <p:blipFill>
          <a:blip r:embed="rId3"/>
          <a:stretch>
            <a:fillRect/>
          </a:stretch>
        </p:blipFill>
        <p:spPr>
          <a:xfrm>
            <a:off x="10718787" y="69266"/>
            <a:ext cx="1168412" cy="616524"/>
          </a:xfrm>
          <a:prstGeom prst="rect">
            <a:avLst/>
          </a:prstGeom>
        </p:spPr>
      </p:pic>
      <p:sp>
        <p:nvSpPr>
          <p:cNvPr id="3" name="Content Placeholder 3">
            <a:extLst>
              <a:ext uri="{FF2B5EF4-FFF2-40B4-BE49-F238E27FC236}">
                <a16:creationId xmlns:a16="http://schemas.microsoft.com/office/drawing/2014/main" id="{97C14734-4D6B-6A19-5DD0-465D8F97C29C}"/>
              </a:ext>
            </a:extLst>
          </p:cNvPr>
          <p:cNvSpPr txBox="1">
            <a:spLocks/>
          </p:cNvSpPr>
          <p:nvPr/>
        </p:nvSpPr>
        <p:spPr>
          <a:xfrm>
            <a:off x="2641601" y="2006600"/>
            <a:ext cx="7258063" cy="3998941"/>
          </a:xfrm>
          <a:prstGeom prst="rect">
            <a:avLst/>
          </a:prstGeom>
        </p:spPr>
        <p:txBody>
          <a:bodyPr vert="horz" lIns="0" tIns="0" rIns="0" bIns="0"/>
          <a:lstStyle>
            <a:lvl1pPr marL="274313" indent="-274313" algn="l" defTabSz="457189" rtl="0" eaLnBrk="0" fontAlgn="base" hangingPunct="0">
              <a:lnSpc>
                <a:spcPct val="100000"/>
              </a:lnSpc>
              <a:spcBef>
                <a:spcPts val="800"/>
              </a:spcBef>
              <a:spcAft>
                <a:spcPts val="0"/>
              </a:spcAft>
              <a:buClr>
                <a:schemeClr val="accent2"/>
              </a:buClr>
              <a:buSzPct val="100000"/>
              <a:buFont typeface="Arial"/>
              <a:buChar char="•"/>
              <a:defRPr sz="3200" kern="800" spc="71">
                <a:solidFill>
                  <a:schemeClr val="tx1"/>
                </a:solidFill>
                <a:latin typeface="Arial"/>
                <a:ea typeface="ＭＳ Ｐゴシック" charset="0"/>
                <a:cs typeface="ＭＳ Ｐゴシック" charset="0"/>
              </a:defRPr>
            </a:lvl1pPr>
            <a:lvl2pPr marL="548626" indent="-274313" algn="l" defTabSz="457189" rtl="0" eaLnBrk="0" fontAlgn="base" hangingPunct="0">
              <a:lnSpc>
                <a:spcPct val="100000"/>
              </a:lnSpc>
              <a:spcBef>
                <a:spcPts val="800"/>
              </a:spcBef>
              <a:spcAft>
                <a:spcPts val="0"/>
              </a:spcAft>
              <a:buClr>
                <a:schemeClr val="accent4"/>
              </a:buClr>
              <a:buFont typeface="Arial"/>
              <a:buChar char="•"/>
              <a:defRPr sz="2800" kern="800" spc="71">
                <a:solidFill>
                  <a:schemeClr val="accent3"/>
                </a:solidFill>
                <a:latin typeface="Arial"/>
                <a:ea typeface="ＭＳ Ｐゴシック" charset="0"/>
                <a:cs typeface="+mn-cs"/>
              </a:defRPr>
            </a:lvl2pPr>
            <a:lvl3pPr marL="731502" indent="-274313" algn="l" defTabSz="457189" rtl="0" eaLnBrk="0" fontAlgn="base" hangingPunct="0">
              <a:lnSpc>
                <a:spcPct val="100000"/>
              </a:lnSpc>
              <a:spcBef>
                <a:spcPts val="800"/>
              </a:spcBef>
              <a:spcAft>
                <a:spcPct val="0"/>
              </a:spcAft>
              <a:buClr>
                <a:schemeClr val="accent4"/>
              </a:buClr>
              <a:buFont typeface="Arial"/>
              <a:buChar char="•"/>
              <a:defRPr sz="2400" kern="800" spc="71">
                <a:solidFill>
                  <a:schemeClr val="accent3"/>
                </a:solidFill>
                <a:latin typeface="Arial"/>
                <a:ea typeface="ＭＳ Ｐゴシック" charset="0"/>
                <a:cs typeface="+mn-cs"/>
              </a:defRPr>
            </a:lvl3pPr>
            <a:lvl4pPr marL="1600160" indent="-152396" algn="l" defTabSz="457189" rtl="0" eaLnBrk="0" fontAlgn="base" hangingPunct="0">
              <a:lnSpc>
                <a:spcPts val="2251"/>
              </a:lnSpc>
              <a:spcBef>
                <a:spcPts val="0"/>
              </a:spcBef>
              <a:spcAft>
                <a:spcPct val="0"/>
              </a:spcAft>
              <a:buClr>
                <a:schemeClr val="accent2"/>
              </a:buClr>
              <a:buFont typeface="Lucida Grande"/>
              <a:buChar char="■"/>
              <a:defRPr sz="1800" kern="800" spc="71">
                <a:solidFill>
                  <a:schemeClr val="accent3"/>
                </a:solidFill>
                <a:latin typeface="Arial"/>
                <a:ea typeface="ＭＳ Ｐゴシック" charset="0"/>
                <a:cs typeface="+mn-cs"/>
              </a:defRPr>
            </a:lvl4pPr>
            <a:lvl5pPr marL="2057349" indent="-152396" algn="l" defTabSz="457189" rtl="0" eaLnBrk="0" fontAlgn="base" hangingPunct="0">
              <a:lnSpc>
                <a:spcPts val="2251"/>
              </a:lnSpc>
              <a:spcBef>
                <a:spcPts val="0"/>
              </a:spcBef>
              <a:spcAft>
                <a:spcPct val="0"/>
              </a:spcAft>
              <a:buClr>
                <a:schemeClr val="accent2"/>
              </a:buClr>
              <a:buFont typeface="Lucida Grande"/>
              <a:buChar char="■"/>
              <a:defRPr sz="1800" kern="800" spc="71">
                <a:solidFill>
                  <a:schemeClr val="accent3"/>
                </a:solidFill>
                <a:latin typeface="Arial"/>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0" fontAlgn="base" latinLnBrk="0" hangingPunct="0">
              <a:lnSpc>
                <a:spcPct val="100000"/>
              </a:lnSpc>
              <a:spcBef>
                <a:spcPts val="800"/>
              </a:spcBef>
              <a:spcAft>
                <a:spcPts val="0"/>
              </a:spcAft>
              <a:buClr>
                <a:srgbClr val="73AD56"/>
              </a:buClr>
              <a:buSzPct val="100000"/>
              <a:buFont typeface="Arial"/>
              <a:buNone/>
              <a:tabLst/>
              <a:defRPr/>
            </a:pPr>
            <a:r>
              <a:rPr kumimoji="0" lang="en-US" sz="3733" b="0" i="0" u="none" strike="noStrike" kern="800" cap="none" spc="71" normalizeH="0" baseline="0" noProof="0" dirty="0">
                <a:ln>
                  <a:noFill/>
                </a:ln>
                <a:effectLst/>
                <a:uLnTx/>
                <a:uFillTx/>
                <a:latin typeface="Calibri"/>
                <a:ea typeface="ＭＳ Ｐゴシック" charset="0"/>
              </a:rPr>
              <a:t>Every site that opened AALL1731</a:t>
            </a:r>
          </a:p>
          <a:p>
            <a:pPr marL="0" marR="0" lvl="0" indent="0" algn="ctr" defTabSz="457189" rtl="0" eaLnBrk="0" fontAlgn="base" latinLnBrk="0" hangingPunct="0">
              <a:lnSpc>
                <a:spcPct val="100000"/>
              </a:lnSpc>
              <a:spcBef>
                <a:spcPts val="800"/>
              </a:spcBef>
              <a:spcAft>
                <a:spcPts val="0"/>
              </a:spcAft>
              <a:buClr>
                <a:srgbClr val="73AD56"/>
              </a:buClr>
              <a:buSzPct val="100000"/>
              <a:buFont typeface="Arial"/>
              <a:buNone/>
              <a:tabLst/>
              <a:defRPr/>
            </a:pPr>
            <a:endParaRPr kumimoji="0" lang="en-US" sz="3733" b="0" i="0" u="none" strike="noStrike" kern="800" cap="none" spc="71" normalizeH="0" baseline="0" noProof="0" dirty="0">
              <a:ln>
                <a:noFill/>
              </a:ln>
              <a:effectLst/>
              <a:uLnTx/>
              <a:uFillTx/>
              <a:latin typeface="Calibri"/>
              <a:ea typeface="ＭＳ Ｐゴシック" charset="0"/>
            </a:endParaRPr>
          </a:p>
          <a:p>
            <a:pPr marL="0" marR="0" lvl="0" indent="0" algn="ctr" defTabSz="457189" rtl="0" eaLnBrk="0" fontAlgn="base" latinLnBrk="0" hangingPunct="0">
              <a:lnSpc>
                <a:spcPct val="100000"/>
              </a:lnSpc>
              <a:spcBef>
                <a:spcPts val="800"/>
              </a:spcBef>
              <a:spcAft>
                <a:spcPts val="0"/>
              </a:spcAft>
              <a:buClr>
                <a:srgbClr val="73AD56"/>
              </a:buClr>
              <a:buSzPct val="100000"/>
              <a:buFont typeface="Arial"/>
              <a:buNone/>
              <a:tabLst/>
              <a:defRPr/>
            </a:pPr>
            <a:r>
              <a:rPr kumimoji="0" lang="en-US" sz="3733" b="0" i="0" u="none" strike="noStrike" kern="800" cap="none" spc="71" normalizeH="0" baseline="0" noProof="0" dirty="0">
                <a:ln>
                  <a:noFill/>
                </a:ln>
                <a:effectLst/>
                <a:uLnTx/>
                <a:uFillTx/>
                <a:latin typeface="Calibri"/>
                <a:ea typeface="ＭＳ Ｐゴシック" charset="0"/>
              </a:rPr>
              <a:t>Every patient, parent, and guardian who considered AALL1731</a:t>
            </a:r>
          </a:p>
          <a:p>
            <a:pPr marL="0" marR="0" lvl="0" indent="0" algn="ctr" defTabSz="457189" rtl="0" eaLnBrk="0" fontAlgn="base" latinLnBrk="0" hangingPunct="0">
              <a:lnSpc>
                <a:spcPct val="100000"/>
              </a:lnSpc>
              <a:spcBef>
                <a:spcPts val="800"/>
              </a:spcBef>
              <a:spcAft>
                <a:spcPts val="0"/>
              </a:spcAft>
              <a:buClr>
                <a:srgbClr val="73AD56"/>
              </a:buClr>
              <a:buSzPct val="100000"/>
              <a:buFont typeface="Arial"/>
              <a:buNone/>
              <a:tabLst/>
              <a:defRPr/>
            </a:pPr>
            <a:endParaRPr kumimoji="0" lang="en-US" sz="3733" b="0" i="0" u="none" strike="noStrike" kern="800" cap="none" spc="71" normalizeH="0" baseline="0" noProof="0" dirty="0">
              <a:ln>
                <a:noFill/>
              </a:ln>
              <a:solidFill>
                <a:srgbClr val="006579"/>
              </a:solidFill>
              <a:effectLst/>
              <a:uLnTx/>
              <a:uFillTx/>
              <a:latin typeface="Calibri"/>
              <a:ea typeface="ＭＳ Ｐゴシック" charset="0"/>
            </a:endParaRPr>
          </a:p>
        </p:txBody>
      </p:sp>
      <p:pic>
        <p:nvPicPr>
          <p:cNvPr id="4" name="Picture 3">
            <a:extLst>
              <a:ext uri="{FF2B5EF4-FFF2-40B4-BE49-F238E27FC236}">
                <a16:creationId xmlns:a16="http://schemas.microsoft.com/office/drawing/2014/main" id="{956090D2-F72B-3EC2-73A8-F512F7F81CDF}"/>
              </a:ext>
            </a:extLst>
          </p:cNvPr>
          <p:cNvPicPr>
            <a:picLocks noChangeAspect="1"/>
          </p:cNvPicPr>
          <p:nvPr/>
        </p:nvPicPr>
        <p:blipFill>
          <a:blip r:embed="rId4"/>
          <a:stretch>
            <a:fillRect/>
          </a:stretch>
        </p:blipFill>
        <p:spPr>
          <a:xfrm>
            <a:off x="0" y="4476816"/>
            <a:ext cx="2381184" cy="2381184"/>
          </a:xfrm>
          <a:prstGeom prst="rect">
            <a:avLst/>
          </a:prstGeom>
        </p:spPr>
      </p:pic>
    </p:spTree>
    <p:extLst>
      <p:ext uri="{BB962C8B-B14F-4D97-AF65-F5344CB8AC3E}">
        <p14:creationId xmlns:p14="http://schemas.microsoft.com/office/powerpoint/2010/main" val="1109147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F9A20-2646-CCC7-3EB1-C72335AFF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6D7473-D4EF-0B4A-E444-8EC94DD53DD3}"/>
              </a:ext>
            </a:extLst>
          </p:cNvPr>
          <p:cNvSpPr>
            <a:spLocks noGrp="1"/>
          </p:cNvSpPr>
          <p:nvPr>
            <p:ph type="title"/>
          </p:nvPr>
        </p:nvSpPr>
        <p:spPr/>
        <p:txBody>
          <a:bodyPr/>
          <a:lstStyle/>
          <a:p>
            <a:endParaRPr lang="en-US"/>
          </a:p>
        </p:txBody>
      </p:sp>
      <p:pic>
        <p:nvPicPr>
          <p:cNvPr id="1034" name="Picture 10" descr="David Sackett | The BMJ">
            <a:extLst>
              <a:ext uri="{FF2B5EF4-FFF2-40B4-BE49-F238E27FC236}">
                <a16:creationId xmlns:a16="http://schemas.microsoft.com/office/drawing/2014/main" id="{70A4491F-0BEF-C7DD-5C04-756CCF3C5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935" y="1341329"/>
            <a:ext cx="4435137" cy="506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11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5" name="Rectangle 6349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t="9091" r="28468" b="-1"/>
          <a:stretch/>
        </p:blipFill>
        <p:spPr bwMode="auto">
          <a:xfrm>
            <a:off x="3523488" y="10"/>
            <a:ext cx="8668512"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7" name="Rectangle 6349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90" name="Rectangle 2"/>
          <p:cNvSpPr>
            <a:spLocks noGrp="1" noRot="1" noChangeArrowheads="1"/>
          </p:cNvSpPr>
          <p:nvPr>
            <p:ph type="title"/>
          </p:nvPr>
        </p:nvSpPr>
        <p:spPr>
          <a:xfrm>
            <a:off x="477981" y="1122363"/>
            <a:ext cx="4023360" cy="3204134"/>
          </a:xfrm>
        </p:spPr>
        <p:txBody>
          <a:bodyPr vert="horz" lIns="91440" tIns="45720" rIns="91440" bIns="45720" rtlCol="0" anchor="b">
            <a:normAutofit/>
          </a:bodyPr>
          <a:lstStyle/>
          <a:p>
            <a:pPr>
              <a:defRPr/>
            </a:pPr>
            <a:r>
              <a:rPr lang="en-GB" sz="4800" b="1" dirty="0">
                <a:solidFill>
                  <a:srgbClr val="0046AD"/>
                </a:solidFill>
                <a:latin typeface="Calibri" panose="020F0502020204030204" pitchFamily="34" charset="0"/>
                <a:cs typeface="Calibri" panose="020F0502020204030204" pitchFamily="34" charset="0"/>
              </a:rPr>
              <a:t>QUESTIONS?</a:t>
            </a:r>
            <a:endParaRPr lang="en-US" sz="4800" b="1" dirty="0"/>
          </a:p>
        </p:txBody>
      </p:sp>
      <p:sp>
        <p:nvSpPr>
          <p:cNvPr id="63499" name="Rectangle 6349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3501" name="Rectangle 6350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BD986A-F9E4-2B4F-B7CD-21D7640A2177}"/>
              </a:ext>
            </a:extLst>
          </p:cNvPr>
          <p:cNvSpPr/>
          <p:nvPr/>
        </p:nvSpPr>
        <p:spPr>
          <a:xfrm>
            <a:off x="477981" y="625683"/>
            <a:ext cx="707136" cy="146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75DCE92A-72E1-D220-4338-5B2201EC1D47}"/>
              </a:ext>
            </a:extLst>
          </p:cNvPr>
          <p:cNvPicPr>
            <a:picLocks noChangeAspect="1"/>
          </p:cNvPicPr>
          <p:nvPr/>
        </p:nvPicPr>
        <p:blipFill>
          <a:blip r:embed="rId3"/>
          <a:stretch>
            <a:fillRect/>
          </a:stretch>
        </p:blipFill>
        <p:spPr>
          <a:xfrm>
            <a:off x="248866" y="311703"/>
            <a:ext cx="1667973" cy="880122"/>
          </a:xfrm>
          <a:prstGeom prst="rect">
            <a:avLst/>
          </a:prstGeom>
        </p:spPr>
      </p:pic>
    </p:spTree>
    <p:extLst>
      <p:ext uri="{BB962C8B-B14F-4D97-AF65-F5344CB8AC3E}">
        <p14:creationId xmlns:p14="http://schemas.microsoft.com/office/powerpoint/2010/main" val="29776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3490"/>
                                        </p:tgtEl>
                                        <p:attrNameLst>
                                          <p:attrName>style.visibility</p:attrName>
                                        </p:attrNameLst>
                                      </p:cBhvr>
                                      <p:to>
                                        <p:strVal val="visible"/>
                                      </p:to>
                                    </p:set>
                                    <p:animEffect transition="in" filter="fade">
                                      <p:cBhvr>
                                        <p:cTn id="7" dur="4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24000" y="0"/>
            <a:ext cx="9144000" cy="6854696"/>
          </a:xfrm>
          <a:prstGeom prst="rect">
            <a:avLst/>
          </a:prstGeom>
        </p:spPr>
      </p:pic>
    </p:spTree>
    <p:extLst>
      <p:ext uri="{BB962C8B-B14F-4D97-AF65-F5344CB8AC3E}">
        <p14:creationId xmlns:p14="http://schemas.microsoft.com/office/powerpoint/2010/main" val="195869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39816" y="764705"/>
            <a:ext cx="3528392" cy="5380797"/>
          </a:xfrm>
          <a:prstGeom prst="rect">
            <a:avLst/>
          </a:prstGeom>
        </p:spPr>
      </p:pic>
    </p:spTree>
    <p:extLst>
      <p:ext uri="{BB962C8B-B14F-4D97-AF65-F5344CB8AC3E}">
        <p14:creationId xmlns:p14="http://schemas.microsoft.com/office/powerpoint/2010/main" val="4066579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329119" cy="6857322"/>
          </a:xfrm>
          <a:prstGeom prst="rect">
            <a:avLst/>
          </a:prstGeom>
        </p:spPr>
      </p:pic>
      <p:sp>
        <p:nvSpPr>
          <p:cNvPr id="3" name="Content Placeholder 6">
            <a:extLst>
              <a:ext uri="{FF2B5EF4-FFF2-40B4-BE49-F238E27FC236}">
                <a16:creationId xmlns:a16="http://schemas.microsoft.com/office/drawing/2014/main" id="{8AD1F233-089A-5CE7-8F52-5A21CE74C45A}"/>
              </a:ext>
            </a:extLst>
          </p:cNvPr>
          <p:cNvSpPr>
            <a:spLocks noGrp="1"/>
          </p:cNvSpPr>
          <p:nvPr>
            <p:ph idx="1"/>
          </p:nvPr>
        </p:nvSpPr>
        <p:spPr>
          <a:xfrm>
            <a:off x="5648632" y="1137685"/>
            <a:ext cx="6238567" cy="5034526"/>
          </a:xfrm>
        </p:spPr>
        <p:txBody>
          <a:bodyPr numCol="1">
            <a:normAutofit/>
          </a:bodyPr>
          <a:lstStyle/>
          <a:p>
            <a:pPr marL="0" indent="0">
              <a:buNone/>
            </a:pPr>
            <a:r>
              <a:rPr lang="en-CA" sz="2800" dirty="0"/>
              <a:t>1947 – First ever remission in childhood leukemia achieved using a single drug. Report of 10 cases published</a:t>
            </a:r>
          </a:p>
          <a:p>
            <a:endParaRPr lang="en-CA" sz="2800" dirty="0"/>
          </a:p>
          <a:p>
            <a:pPr marL="0" indent="0">
              <a:buNone/>
            </a:pPr>
            <a:r>
              <a:rPr lang="en-CA" sz="2800" dirty="0"/>
              <a:t>1958 – Demonstration that combination chemotherapy causes remissions in childhood leukemia, with some patients achieving long term</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86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6A96-C1DA-AA51-DA41-8DA0C3F4C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51BFDF-97F7-A62C-A4B8-16179F764C2F}"/>
              </a:ext>
            </a:extLst>
          </p:cNvPr>
          <p:cNvSpPr>
            <a:spLocks noGrp="1"/>
          </p:cNvSpPr>
          <p:nvPr>
            <p:ph type="title"/>
          </p:nvPr>
        </p:nvSpPr>
        <p:spPr>
          <a:xfrm>
            <a:off x="362074" y="365125"/>
            <a:ext cx="11467852" cy="693113"/>
          </a:xfrm>
        </p:spPr>
        <p:txBody>
          <a:bodyPr>
            <a:normAutofit fontScale="90000"/>
          </a:bodyPr>
          <a:lstStyle/>
          <a:p>
            <a:r>
              <a:rPr lang="en-US" b="1" dirty="0">
                <a:solidFill>
                  <a:srgbClr val="00616B"/>
                </a:solidFill>
              </a:rPr>
              <a:t>Pediatric B-cell Acute Lymphoblastic Leukemia</a:t>
            </a:r>
          </a:p>
        </p:txBody>
      </p:sp>
      <p:sp>
        <p:nvSpPr>
          <p:cNvPr id="3" name="Content Placeholder 2">
            <a:extLst>
              <a:ext uri="{FF2B5EF4-FFF2-40B4-BE49-F238E27FC236}">
                <a16:creationId xmlns:a16="http://schemas.microsoft.com/office/drawing/2014/main" id="{DC160DCA-7EC5-1469-97A1-34887A77D96F}"/>
              </a:ext>
            </a:extLst>
          </p:cNvPr>
          <p:cNvSpPr>
            <a:spLocks noGrp="1"/>
          </p:cNvSpPr>
          <p:nvPr>
            <p:ph idx="1"/>
          </p:nvPr>
        </p:nvSpPr>
        <p:spPr>
          <a:xfrm>
            <a:off x="362074" y="1333171"/>
            <a:ext cx="4693252" cy="5159704"/>
          </a:xfrm>
        </p:spPr>
        <p:txBody>
          <a:bodyPr>
            <a:normAutofit/>
          </a:bodyPr>
          <a:lstStyle/>
          <a:p>
            <a:r>
              <a:rPr lang="en-US" dirty="0"/>
              <a:t>Major progress over the last 5 decades</a:t>
            </a:r>
          </a:p>
          <a:p>
            <a:endParaRPr lang="en-US" dirty="0"/>
          </a:p>
          <a:p>
            <a:r>
              <a:rPr lang="en-US" dirty="0"/>
              <a:t>Not because of new drugs!</a:t>
            </a:r>
          </a:p>
          <a:p>
            <a:pPr lvl="1"/>
            <a:endParaRPr lang="en-US" sz="2800" dirty="0"/>
          </a:p>
          <a:p>
            <a:endParaRPr lang="en-US" dirty="0"/>
          </a:p>
          <a:p>
            <a:endParaRPr lang="en-US" sz="2400" dirty="0"/>
          </a:p>
          <a:p>
            <a:endParaRPr lang="en-US" dirty="0"/>
          </a:p>
        </p:txBody>
      </p:sp>
      <p:pic>
        <p:nvPicPr>
          <p:cNvPr id="4" name="Main graphic">
            <a:extLst>
              <a:ext uri="{FF2B5EF4-FFF2-40B4-BE49-F238E27FC236}">
                <a16:creationId xmlns:a16="http://schemas.microsoft.com/office/drawing/2014/main" id="{F3F3C634-8A31-7F3A-9032-AFF89761C663}"/>
              </a:ext>
            </a:extLst>
          </p:cNvPr>
          <p:cNvPicPr/>
          <p:nvPr/>
        </p:nvPicPr>
        <p:blipFill>
          <a:blip r:embed="rId2"/>
          <a:stretch/>
        </p:blipFill>
        <p:spPr>
          <a:xfrm>
            <a:off x="5188159" y="1410499"/>
            <a:ext cx="6407925" cy="3418861"/>
          </a:xfrm>
          <a:prstGeom prst="rect">
            <a:avLst/>
          </a:prstGeom>
          <a:ln>
            <a:noFill/>
          </a:ln>
        </p:spPr>
      </p:pic>
    </p:spTree>
    <p:extLst>
      <p:ext uri="{BB962C8B-B14F-4D97-AF65-F5344CB8AC3E}">
        <p14:creationId xmlns:p14="http://schemas.microsoft.com/office/powerpoint/2010/main" val="17095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OG_Powerpoint_2011_v1">
  <a:themeElements>
    <a:clrScheme name="Children's Oncology Group 2">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56"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8DC260C-6EE6-455D-84DA-F598BE9EE8E3}">
  <we:reference id="5256dc74-05dd-47bb-974c-9bd6142f7313" version="1.0.6.0" store="EXCatalog" storeType="EXCatalog"/>
  <we:alternateReferences/>
  <we:properties>
    <we:property name="MfxPersistedWebPartData" value="&quot;{\&quot;id\&quot;:\&quot;9618ab77-5f01-4bc1-9215-a074d87e0316\&quot;,\&quot;instanceId\&quot;:\&quot;d7ffcc93-a91f-4b16-a0ae-0a7c1225c46f\&quot;,\&quot;title\&quot;:\&quot;PowerPoint addin (GO)\&quot;,\&quot;description\&quot;:\&quot;An intranet addin for PowerPoint.\&quot;,\&quot;audiences\&quot;:[],\&quot;serverProcessedContent\&quot;:{\&quot;htmlStrings\&quot;:{},\&quot;searchablePlainTexts\&quot;:{},\&quot;imageSources\&quot;:{},\&quot;links\&quot;:{}},\&quot;dataVersion\&quot;:\&quot;1.0\&quot;,\&quot;properties\&quot;:{\&quot;webPartTitle\&quot;:\&quot;\&quot;,\&quot;changedProperties\&quot;:[]},\&quot;containsDynamicDataSource\&quot;:false}&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5949</TotalTime>
  <Words>2941</Words>
  <Application>Microsoft Macintosh PowerPoint</Application>
  <PresentationFormat>Widescreen</PresentationFormat>
  <Paragraphs>671</Paragraphs>
  <Slides>55</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55</vt:i4>
      </vt:variant>
    </vt:vector>
  </HeadingPairs>
  <TitlesOfParts>
    <vt:vector size="64" baseType="lpstr">
      <vt:lpstr>ＭＳ Ｐゴシック</vt:lpstr>
      <vt:lpstr>Arial</vt:lpstr>
      <vt:lpstr>Calibri</vt:lpstr>
      <vt:lpstr>Calibri Light</vt:lpstr>
      <vt:lpstr>Lucida Grande</vt:lpstr>
      <vt:lpstr>Times New Roman</vt:lpstr>
      <vt:lpstr>Office Theme</vt:lpstr>
      <vt:lpstr>3_COG_Powerpoint_2011_v1</vt:lpstr>
      <vt:lpstr>1_office theme</vt:lpstr>
      <vt:lpstr>Blinatumomab and Childhood B-ALL:  AALL1731, its Impact on Standard  Treatment, and Unanswered Questions</vt:lpstr>
      <vt:lpstr>Disclosures</vt:lpstr>
      <vt:lpstr>PowerPoint Presentation</vt:lpstr>
      <vt:lpstr>Outline</vt:lpstr>
      <vt:lpstr>PowerPoint Presentation</vt:lpstr>
      <vt:lpstr>PowerPoint Presentation</vt:lpstr>
      <vt:lpstr>PowerPoint Presentation</vt:lpstr>
      <vt:lpstr>PowerPoint Presentation</vt:lpstr>
      <vt:lpstr>Pediatric B-cell Acute Lymphoblastic Leukemia</vt:lpstr>
      <vt:lpstr>PowerPoint Presentation</vt:lpstr>
      <vt:lpstr>Pediatric B-cell Acute Lymphoblastic Leukemia</vt:lpstr>
      <vt:lpstr>PowerPoint Presentation</vt:lpstr>
      <vt:lpstr>PowerPoint Presentation</vt:lpstr>
      <vt:lpstr>Basics of COG Approach to ALL</vt:lpstr>
      <vt:lpstr>Standard Risk (SR) B-ALL</vt:lpstr>
      <vt:lpstr>PowerPoint Presentation</vt:lpstr>
      <vt:lpstr>Excellent outcomes among SR patients, particularly the SR-Favourable subset</vt:lpstr>
      <vt:lpstr>Why Study Blinatumomab in SR-ALL?</vt:lpstr>
      <vt:lpstr>Recent plateau in progress</vt:lpstr>
      <vt:lpstr>Further progress in pediatric B-ALL has stalled</vt:lpstr>
      <vt:lpstr>Why study a novel agent in SR B-ALL?</vt:lpstr>
      <vt:lpstr>Agent with distinct mechanism of action and toxicity profile</vt:lpstr>
      <vt:lpstr>Blinatumomab mechanism of action</vt:lpstr>
      <vt:lpstr>AALL1731</vt:lpstr>
      <vt:lpstr>AALL1731 risk stratification</vt:lpstr>
      <vt:lpstr>AALL1731 randomized study design</vt:lpstr>
      <vt:lpstr>AALL1731 randomized study design</vt:lpstr>
      <vt:lpstr>AALL1731 randomized study design</vt:lpstr>
      <vt:lpstr>AALL1731 randomized study design</vt:lpstr>
      <vt:lpstr>Randomization</vt:lpstr>
      <vt:lpstr>Study design</vt:lpstr>
      <vt:lpstr>AALL1731 NCI SR B-ALL Patients</vt:lpstr>
      <vt:lpstr>Features of randomized patients</vt:lpstr>
      <vt:lpstr>Blinatumomab significantly improves DFS</vt:lpstr>
      <vt:lpstr>A word on the use of hazard ratios</vt:lpstr>
      <vt:lpstr>A word on the use of hazard ratios</vt:lpstr>
      <vt:lpstr>Blinatumomab reduces relapses</vt:lpstr>
      <vt:lpstr>Blinatumomab reduces marrow but not isolated CNS relapses</vt:lpstr>
      <vt:lpstr>PowerPoint Presentation</vt:lpstr>
      <vt:lpstr>Low incidence of blinatumomab specific toxicities</vt:lpstr>
      <vt:lpstr>Grade 3+ sepsis/catheter related infections SR-Avg</vt:lpstr>
      <vt:lpstr>Conclusions</vt:lpstr>
      <vt:lpstr>PowerPoint Presentation</vt:lpstr>
      <vt:lpstr>Generalizability to Other Groups</vt:lpstr>
      <vt:lpstr>Blinatumomab benefits across age and risk groups</vt:lpstr>
      <vt:lpstr>Unanswered Questions</vt:lpstr>
      <vt:lpstr>1. How many cycles of blinatumomab are required?</vt:lpstr>
      <vt:lpstr>2. Are there other kids who do not need blina?</vt:lpstr>
      <vt:lpstr>Unanswered Questions</vt:lpstr>
      <vt:lpstr>7. How do we decrease barriers to access?</vt:lpstr>
      <vt:lpstr>8. De-intensification: Can we take away (some) chemo?</vt:lpstr>
      <vt:lpstr>Acknowledgements</vt:lpstr>
      <vt:lpstr>Acknowledgements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the needle forward towards curing Childhood ALL</dc:title>
  <dc:creator>Mignon Loh</dc:creator>
  <cp:lastModifiedBy>Sumit Gupta</cp:lastModifiedBy>
  <cp:revision>186</cp:revision>
  <dcterms:created xsi:type="dcterms:W3CDTF">2018-11-14T19:21:54Z</dcterms:created>
  <dcterms:modified xsi:type="dcterms:W3CDTF">2025-04-25T06:41:38Z</dcterms:modified>
</cp:coreProperties>
</file>